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9" r:id="rId6"/>
    <p:sldId id="257" r:id="rId7"/>
    <p:sldId id="258" r:id="rId8"/>
    <p:sldId id="281" r:id="rId9"/>
    <p:sldId id="282" r:id="rId10"/>
    <p:sldId id="259" r:id="rId11"/>
    <p:sldId id="261" r:id="rId12"/>
    <p:sldId id="267" r:id="rId13"/>
    <p:sldId id="263" r:id="rId14"/>
    <p:sldId id="300" r:id="rId15"/>
    <p:sldId id="280" r:id="rId16"/>
    <p:sldId id="265" r:id="rId17"/>
    <p:sldId id="278" r:id="rId18"/>
    <p:sldId id="266" r:id="rId19"/>
    <p:sldId id="268" r:id="rId20"/>
    <p:sldId id="303" r:id="rId21"/>
    <p:sldId id="269" r:id="rId22"/>
    <p:sldId id="276" r:id="rId23"/>
    <p:sldId id="272" r:id="rId24"/>
    <p:sldId id="273" r:id="rId25"/>
    <p:sldId id="277" r:id="rId26"/>
    <p:sldId id="274" r:id="rId27"/>
    <p:sldId id="283" r:id="rId28"/>
    <p:sldId id="275" r:id="rId29"/>
    <p:sldId id="317" r:id="rId30"/>
    <p:sldId id="284" r:id="rId31"/>
    <p:sldId id="285" r:id="rId32"/>
    <p:sldId id="286" r:id="rId33"/>
    <p:sldId id="304" r:id="rId34"/>
    <p:sldId id="287" r:id="rId35"/>
    <p:sldId id="288" r:id="rId36"/>
    <p:sldId id="289" r:id="rId37"/>
    <p:sldId id="305" r:id="rId38"/>
    <p:sldId id="290" r:id="rId39"/>
    <p:sldId id="294" r:id="rId40"/>
    <p:sldId id="293" r:id="rId41"/>
    <p:sldId id="296" r:id="rId42"/>
    <p:sldId id="306" r:id="rId43"/>
    <p:sldId id="271" r:id="rId44"/>
    <p:sldId id="298" r:id="rId45"/>
    <p:sldId id="301" r:id="rId46"/>
    <p:sldId id="299" r:id="rId47"/>
    <p:sldId id="302" r:id="rId48"/>
    <p:sldId id="307" r:id="rId49"/>
    <p:sldId id="309" r:id="rId50"/>
    <p:sldId id="310" r:id="rId51"/>
    <p:sldId id="308" r:id="rId52"/>
    <p:sldId id="311" r:id="rId53"/>
    <p:sldId id="312" r:id="rId54"/>
    <p:sldId id="313" r:id="rId55"/>
    <p:sldId id="314" r:id="rId56"/>
    <p:sldId id="316"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44DA2-05E7-A7ED-E561-81AEA1019D1D}" v="818" dt="2021-12-07T19:46:13.320"/>
    <p1510:client id="{0BA2FC2D-CD54-A4C4-238B-FA500672C1D6}" v="1133" dt="2021-12-08T13:55:11.470"/>
    <p1510:client id="{2AAC8B80-5616-2B11-CC0E-F0280D3E9B1B}" v="457" dt="2021-12-10T20:24:23.102"/>
    <p1510:client id="{472693FB-DDDD-A7F7-C776-10CBC8862292}" v="213" dt="2021-12-08T19:00:38.925"/>
    <p1510:client id="{4CF77021-B31A-9DC5-2143-7F20483D05BF}" v="470" dt="2021-12-10T14:28:46.967"/>
    <p1510:client id="{6F46D4A9-2C8A-8B2D-BF9E-FBB5987155BD}" v="541" dt="2021-12-07T18:50:38.143"/>
    <p1510:client id="{86052DFA-AE88-6A3E-9279-E8779461E88A}" v="999" dt="2021-12-13T15:58:23.095"/>
    <p1510:client id="{BA0CC991-DF3E-0197-BB72-50B128AD40C1}" v="115" dt="2021-12-08T14:21:58.691"/>
    <p1510:client id="{DA067952-3928-BD67-E872-B5FD56F800A9}" v="1136" dt="2021-12-13T18:09:23.031"/>
    <p1510:client id="{DA3C9872-45EC-B27B-EB4A-D76263118629}" v="424" dt="2021-12-08T18:24:53.949"/>
    <p1510:client id="{F2E414D2-227F-A52B-BEAE-6BB89F121AF7}" v="147" dt="2021-12-08T19:53:15.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F0790-5348-448A-B655-D74B81AECE9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FC2716F-A0C6-47C2-98A9-7C25EE096A7B}">
      <dgm:prSet/>
      <dgm:spPr/>
      <dgm:t>
        <a:bodyPr/>
        <a:lstStyle/>
        <a:p>
          <a:r>
            <a:rPr lang="en-US"/>
            <a:t>Allows for assessment of the five domains of development mandated for assessment and intervention by IDEA </a:t>
          </a:r>
        </a:p>
      </dgm:t>
    </dgm:pt>
    <dgm:pt modelId="{BD556364-BAF4-4DB5-8904-EF1C31DA500E}" type="parTrans" cxnId="{B696B648-C278-402C-BD0E-173AB5997136}">
      <dgm:prSet/>
      <dgm:spPr/>
      <dgm:t>
        <a:bodyPr/>
        <a:lstStyle/>
        <a:p>
          <a:endParaRPr lang="en-US"/>
        </a:p>
      </dgm:t>
    </dgm:pt>
    <dgm:pt modelId="{D09E0F8D-4115-4491-8788-837CCB69AF4B}" type="sibTrans" cxnId="{B696B648-C278-402C-BD0E-173AB5997136}">
      <dgm:prSet/>
      <dgm:spPr/>
      <dgm:t>
        <a:bodyPr/>
        <a:lstStyle/>
        <a:p>
          <a:endParaRPr lang="en-US"/>
        </a:p>
      </dgm:t>
    </dgm:pt>
    <dgm:pt modelId="{909394B9-CB6C-4C9D-BA45-08BA13C31500}">
      <dgm:prSet/>
      <dgm:spPr/>
      <dgm:t>
        <a:bodyPr/>
        <a:lstStyle/>
        <a:p>
          <a:r>
            <a:rPr lang="en-US"/>
            <a:t>Cognitive </a:t>
          </a:r>
        </a:p>
      </dgm:t>
    </dgm:pt>
    <dgm:pt modelId="{FB52B9B8-786A-42BA-AAD9-FC94E208C818}" type="parTrans" cxnId="{11721AB4-4CB6-4E90-BC8A-13DB8B2D592E}">
      <dgm:prSet/>
      <dgm:spPr/>
      <dgm:t>
        <a:bodyPr/>
        <a:lstStyle/>
        <a:p>
          <a:endParaRPr lang="en-US"/>
        </a:p>
      </dgm:t>
    </dgm:pt>
    <dgm:pt modelId="{593ABDF1-4F2E-420D-9BDA-F8B35B1B2900}" type="sibTrans" cxnId="{11721AB4-4CB6-4E90-BC8A-13DB8B2D592E}">
      <dgm:prSet/>
      <dgm:spPr/>
      <dgm:t>
        <a:bodyPr/>
        <a:lstStyle/>
        <a:p>
          <a:endParaRPr lang="en-US"/>
        </a:p>
      </dgm:t>
    </dgm:pt>
    <dgm:pt modelId="{5CD6DA7A-E1C1-44FA-9B1E-365F2FBB2B43}">
      <dgm:prSet/>
      <dgm:spPr/>
      <dgm:t>
        <a:bodyPr/>
        <a:lstStyle/>
        <a:p>
          <a:r>
            <a:rPr lang="en-US"/>
            <a:t>Social-Emotional </a:t>
          </a:r>
        </a:p>
      </dgm:t>
    </dgm:pt>
    <dgm:pt modelId="{D5EF1F32-3452-44C8-89D9-4FBF82F32E17}" type="parTrans" cxnId="{F7F9C4DD-7CC8-4A1B-80C8-8E5281C2C040}">
      <dgm:prSet/>
      <dgm:spPr/>
      <dgm:t>
        <a:bodyPr/>
        <a:lstStyle/>
        <a:p>
          <a:endParaRPr lang="en-US"/>
        </a:p>
      </dgm:t>
    </dgm:pt>
    <dgm:pt modelId="{9574F57C-BE6C-43D4-9E85-A6BDBBF1EFD3}" type="sibTrans" cxnId="{F7F9C4DD-7CC8-4A1B-80C8-8E5281C2C040}">
      <dgm:prSet/>
      <dgm:spPr/>
      <dgm:t>
        <a:bodyPr/>
        <a:lstStyle/>
        <a:p>
          <a:endParaRPr lang="en-US"/>
        </a:p>
      </dgm:t>
    </dgm:pt>
    <dgm:pt modelId="{BA303A16-003B-41DE-8A5C-C100C6F8256A}">
      <dgm:prSet/>
      <dgm:spPr/>
      <dgm:t>
        <a:bodyPr/>
        <a:lstStyle/>
        <a:p>
          <a:r>
            <a:rPr lang="en-US"/>
            <a:t>Adaptive Behavior </a:t>
          </a:r>
        </a:p>
      </dgm:t>
    </dgm:pt>
    <dgm:pt modelId="{987BCAC7-5B9E-45E2-8F12-B51D9FA1F069}" type="parTrans" cxnId="{9F1CD0F8-ADE7-415B-BCE7-EF3FF9973F0A}">
      <dgm:prSet/>
      <dgm:spPr/>
      <dgm:t>
        <a:bodyPr/>
        <a:lstStyle/>
        <a:p>
          <a:endParaRPr lang="en-US"/>
        </a:p>
      </dgm:t>
    </dgm:pt>
    <dgm:pt modelId="{3A45463D-58AD-4A92-B288-327BFA1857A4}" type="sibTrans" cxnId="{9F1CD0F8-ADE7-415B-BCE7-EF3FF9973F0A}">
      <dgm:prSet/>
      <dgm:spPr/>
      <dgm:t>
        <a:bodyPr/>
        <a:lstStyle/>
        <a:p>
          <a:endParaRPr lang="en-US"/>
        </a:p>
      </dgm:t>
    </dgm:pt>
    <dgm:pt modelId="{3C0A6307-43C7-48EA-8DB3-46C10E81E772}">
      <dgm:prSet/>
      <dgm:spPr/>
      <dgm:t>
        <a:bodyPr/>
        <a:lstStyle/>
        <a:p>
          <a:r>
            <a:rPr lang="en-US"/>
            <a:t>Communication </a:t>
          </a:r>
        </a:p>
      </dgm:t>
    </dgm:pt>
    <dgm:pt modelId="{F4AAFA7E-446A-4257-90CD-E5C394DDE3FA}" type="parTrans" cxnId="{2B1A618A-FD2E-439F-8D95-A68604828001}">
      <dgm:prSet/>
      <dgm:spPr/>
      <dgm:t>
        <a:bodyPr/>
        <a:lstStyle/>
        <a:p>
          <a:endParaRPr lang="en-US"/>
        </a:p>
      </dgm:t>
    </dgm:pt>
    <dgm:pt modelId="{969ED67E-4BE9-4B77-AB7A-E94C3A7779CF}" type="sibTrans" cxnId="{2B1A618A-FD2E-439F-8D95-A68604828001}">
      <dgm:prSet/>
      <dgm:spPr/>
      <dgm:t>
        <a:bodyPr/>
        <a:lstStyle/>
        <a:p>
          <a:endParaRPr lang="en-US"/>
        </a:p>
      </dgm:t>
    </dgm:pt>
    <dgm:pt modelId="{2DE656B8-C56A-4057-B25E-1C49A1C0D422}">
      <dgm:prSet/>
      <dgm:spPr/>
      <dgm:t>
        <a:bodyPr/>
        <a:lstStyle/>
        <a:p>
          <a:r>
            <a:rPr lang="en-US" baseline="0"/>
            <a:t>Receptive language </a:t>
          </a:r>
          <a:endParaRPr lang="en-US"/>
        </a:p>
      </dgm:t>
    </dgm:pt>
    <dgm:pt modelId="{EA67E563-C492-473A-8230-835A584F1D29}" type="parTrans" cxnId="{3697F721-0F0C-413D-8DF6-A9F970A2276B}">
      <dgm:prSet/>
      <dgm:spPr/>
      <dgm:t>
        <a:bodyPr/>
        <a:lstStyle/>
        <a:p>
          <a:endParaRPr lang="en-US"/>
        </a:p>
      </dgm:t>
    </dgm:pt>
    <dgm:pt modelId="{C6FDBBD1-1638-4B20-A7E4-A82B6601BCCF}" type="sibTrans" cxnId="{3697F721-0F0C-413D-8DF6-A9F970A2276B}">
      <dgm:prSet/>
      <dgm:spPr/>
      <dgm:t>
        <a:bodyPr/>
        <a:lstStyle/>
        <a:p>
          <a:endParaRPr lang="en-US"/>
        </a:p>
      </dgm:t>
    </dgm:pt>
    <dgm:pt modelId="{1BF9F132-F8D1-4D3C-988E-C3F9C6DAE59F}">
      <dgm:prSet/>
      <dgm:spPr/>
      <dgm:t>
        <a:bodyPr/>
        <a:lstStyle/>
        <a:p>
          <a:r>
            <a:rPr lang="en-US" baseline="0"/>
            <a:t>Expressive language </a:t>
          </a:r>
          <a:endParaRPr lang="en-US"/>
        </a:p>
      </dgm:t>
    </dgm:pt>
    <dgm:pt modelId="{B08DB478-F476-4C8C-825F-A05AB90B7D74}" type="parTrans" cxnId="{59523CCA-4051-4118-9966-CB662596D31A}">
      <dgm:prSet/>
      <dgm:spPr/>
      <dgm:t>
        <a:bodyPr/>
        <a:lstStyle/>
        <a:p>
          <a:endParaRPr lang="en-US"/>
        </a:p>
      </dgm:t>
    </dgm:pt>
    <dgm:pt modelId="{CDF981AF-42F3-407D-B2C2-C9C9142033A8}" type="sibTrans" cxnId="{59523CCA-4051-4118-9966-CB662596D31A}">
      <dgm:prSet/>
      <dgm:spPr/>
      <dgm:t>
        <a:bodyPr/>
        <a:lstStyle/>
        <a:p>
          <a:endParaRPr lang="en-US"/>
        </a:p>
      </dgm:t>
    </dgm:pt>
    <dgm:pt modelId="{7639C8EC-6BDD-40F1-8AC5-D2F2DD1516B3}">
      <dgm:prSet/>
      <dgm:spPr/>
      <dgm:t>
        <a:bodyPr/>
        <a:lstStyle/>
        <a:p>
          <a:r>
            <a:rPr lang="en-US"/>
            <a:t>Physical Development</a:t>
          </a:r>
        </a:p>
      </dgm:t>
    </dgm:pt>
    <dgm:pt modelId="{10D7BF73-3359-4FE2-8F49-519B25D6D535}" type="parTrans" cxnId="{C1E6C471-C469-4C94-8BF9-BB383EEA3C0E}">
      <dgm:prSet/>
      <dgm:spPr/>
      <dgm:t>
        <a:bodyPr/>
        <a:lstStyle/>
        <a:p>
          <a:endParaRPr lang="en-US"/>
        </a:p>
      </dgm:t>
    </dgm:pt>
    <dgm:pt modelId="{6D755A5F-681C-4FDE-977C-410D692C09CB}" type="sibTrans" cxnId="{C1E6C471-C469-4C94-8BF9-BB383EEA3C0E}">
      <dgm:prSet/>
      <dgm:spPr/>
      <dgm:t>
        <a:bodyPr/>
        <a:lstStyle/>
        <a:p>
          <a:endParaRPr lang="en-US"/>
        </a:p>
      </dgm:t>
    </dgm:pt>
    <dgm:pt modelId="{D0932006-0B50-4F63-9BAE-56DDF7CAE996}">
      <dgm:prSet/>
      <dgm:spPr/>
      <dgm:t>
        <a:bodyPr/>
        <a:lstStyle/>
        <a:p>
          <a:r>
            <a:rPr lang="en-US" baseline="0"/>
            <a:t>Gross motor </a:t>
          </a:r>
          <a:endParaRPr lang="en-US"/>
        </a:p>
      </dgm:t>
    </dgm:pt>
    <dgm:pt modelId="{05B3FDF7-D89B-4378-BB97-FD2616F6AC8F}" type="parTrans" cxnId="{D8FBC60C-7268-4A11-8CBC-3E35008717AE}">
      <dgm:prSet/>
      <dgm:spPr/>
      <dgm:t>
        <a:bodyPr/>
        <a:lstStyle/>
        <a:p>
          <a:endParaRPr lang="en-US"/>
        </a:p>
      </dgm:t>
    </dgm:pt>
    <dgm:pt modelId="{95FE57E0-8FA7-4457-84D3-487749E53598}" type="sibTrans" cxnId="{D8FBC60C-7268-4A11-8CBC-3E35008717AE}">
      <dgm:prSet/>
      <dgm:spPr/>
      <dgm:t>
        <a:bodyPr/>
        <a:lstStyle/>
        <a:p>
          <a:endParaRPr lang="en-US"/>
        </a:p>
      </dgm:t>
    </dgm:pt>
    <dgm:pt modelId="{FF3CE5F8-A15F-4307-99D3-FA3B0763F466}">
      <dgm:prSet/>
      <dgm:spPr/>
      <dgm:t>
        <a:bodyPr/>
        <a:lstStyle/>
        <a:p>
          <a:r>
            <a:rPr lang="en-US" baseline="0"/>
            <a:t>Fine motor</a:t>
          </a:r>
          <a:endParaRPr lang="en-US"/>
        </a:p>
      </dgm:t>
    </dgm:pt>
    <dgm:pt modelId="{8582151E-17C4-4005-842C-BFA9044D5A26}" type="parTrans" cxnId="{EDD25191-A82C-4A42-880E-790A71E74A54}">
      <dgm:prSet/>
      <dgm:spPr/>
      <dgm:t>
        <a:bodyPr/>
        <a:lstStyle/>
        <a:p>
          <a:endParaRPr lang="en-US"/>
        </a:p>
      </dgm:t>
    </dgm:pt>
    <dgm:pt modelId="{C0BD72E0-70B8-4877-85B8-F25742DE070E}" type="sibTrans" cxnId="{EDD25191-A82C-4A42-880E-790A71E74A54}">
      <dgm:prSet/>
      <dgm:spPr/>
      <dgm:t>
        <a:bodyPr/>
        <a:lstStyle/>
        <a:p>
          <a:endParaRPr lang="en-US"/>
        </a:p>
      </dgm:t>
    </dgm:pt>
    <dgm:pt modelId="{EB168EBC-6FF9-433E-9D39-F5F3AFAB2D75}" type="pres">
      <dgm:prSet presAssocID="{CD5F0790-5348-448A-B655-D74B81AECE90}" presName="linear" presStyleCnt="0">
        <dgm:presLayoutVars>
          <dgm:animLvl val="lvl"/>
          <dgm:resizeHandles val="exact"/>
        </dgm:presLayoutVars>
      </dgm:prSet>
      <dgm:spPr/>
    </dgm:pt>
    <dgm:pt modelId="{48F59004-87BF-4383-BD3C-A2485872CB96}" type="pres">
      <dgm:prSet presAssocID="{AFC2716F-A0C6-47C2-98A9-7C25EE096A7B}" presName="parentText" presStyleLbl="node1" presStyleIdx="0" presStyleCnt="1">
        <dgm:presLayoutVars>
          <dgm:chMax val="0"/>
          <dgm:bulletEnabled val="1"/>
        </dgm:presLayoutVars>
      </dgm:prSet>
      <dgm:spPr/>
    </dgm:pt>
    <dgm:pt modelId="{9A834C5F-E0A7-4033-8AD9-5FF8984CC717}" type="pres">
      <dgm:prSet presAssocID="{AFC2716F-A0C6-47C2-98A9-7C25EE096A7B}" presName="childText" presStyleLbl="revTx" presStyleIdx="0" presStyleCnt="1">
        <dgm:presLayoutVars>
          <dgm:bulletEnabled val="1"/>
        </dgm:presLayoutVars>
      </dgm:prSet>
      <dgm:spPr/>
    </dgm:pt>
  </dgm:ptLst>
  <dgm:cxnLst>
    <dgm:cxn modelId="{D8FBC60C-7268-4A11-8CBC-3E35008717AE}" srcId="{7639C8EC-6BDD-40F1-8AC5-D2F2DD1516B3}" destId="{D0932006-0B50-4F63-9BAE-56DDF7CAE996}" srcOrd="0" destOrd="0" parTransId="{05B3FDF7-D89B-4378-BB97-FD2616F6AC8F}" sibTransId="{95FE57E0-8FA7-4457-84D3-487749E53598}"/>
    <dgm:cxn modelId="{3697F721-0F0C-413D-8DF6-A9F970A2276B}" srcId="{3C0A6307-43C7-48EA-8DB3-46C10E81E772}" destId="{2DE656B8-C56A-4057-B25E-1C49A1C0D422}" srcOrd="0" destOrd="0" parTransId="{EA67E563-C492-473A-8230-835A584F1D29}" sibTransId="{C6FDBBD1-1638-4B20-A7E4-A82B6601BCCF}"/>
    <dgm:cxn modelId="{1339323E-96EE-41B8-B694-395303133FA3}" type="presOf" srcId="{BA303A16-003B-41DE-8A5C-C100C6F8256A}" destId="{9A834C5F-E0A7-4033-8AD9-5FF8984CC717}" srcOrd="0" destOrd="2" presId="urn:microsoft.com/office/officeart/2005/8/layout/vList2"/>
    <dgm:cxn modelId="{A693C144-0D3D-4260-B2F6-C035565F3F30}" type="presOf" srcId="{3C0A6307-43C7-48EA-8DB3-46C10E81E772}" destId="{9A834C5F-E0A7-4033-8AD9-5FF8984CC717}" srcOrd="0" destOrd="3" presId="urn:microsoft.com/office/officeart/2005/8/layout/vList2"/>
    <dgm:cxn modelId="{B696B648-C278-402C-BD0E-173AB5997136}" srcId="{CD5F0790-5348-448A-B655-D74B81AECE90}" destId="{AFC2716F-A0C6-47C2-98A9-7C25EE096A7B}" srcOrd="0" destOrd="0" parTransId="{BD556364-BAF4-4DB5-8904-EF1C31DA500E}" sibTransId="{D09E0F8D-4115-4491-8788-837CCB69AF4B}"/>
    <dgm:cxn modelId="{C1E6C471-C469-4C94-8BF9-BB383EEA3C0E}" srcId="{AFC2716F-A0C6-47C2-98A9-7C25EE096A7B}" destId="{7639C8EC-6BDD-40F1-8AC5-D2F2DD1516B3}" srcOrd="4" destOrd="0" parTransId="{10D7BF73-3359-4FE2-8F49-519B25D6D535}" sibTransId="{6D755A5F-681C-4FDE-977C-410D692C09CB}"/>
    <dgm:cxn modelId="{D671747F-DAB1-4930-B0FC-1607F2897E18}" type="presOf" srcId="{FF3CE5F8-A15F-4307-99D3-FA3B0763F466}" destId="{9A834C5F-E0A7-4033-8AD9-5FF8984CC717}" srcOrd="0" destOrd="8" presId="urn:microsoft.com/office/officeart/2005/8/layout/vList2"/>
    <dgm:cxn modelId="{F9540B81-7EA1-45A3-89EF-8775CBD26703}" type="presOf" srcId="{909394B9-CB6C-4C9D-BA45-08BA13C31500}" destId="{9A834C5F-E0A7-4033-8AD9-5FF8984CC717}" srcOrd="0" destOrd="0" presId="urn:microsoft.com/office/officeart/2005/8/layout/vList2"/>
    <dgm:cxn modelId="{D2EDB881-F08A-4F4A-BC5F-CA1F13F009F3}" type="presOf" srcId="{2DE656B8-C56A-4057-B25E-1C49A1C0D422}" destId="{9A834C5F-E0A7-4033-8AD9-5FF8984CC717}" srcOrd="0" destOrd="4" presId="urn:microsoft.com/office/officeart/2005/8/layout/vList2"/>
    <dgm:cxn modelId="{2B1A618A-FD2E-439F-8D95-A68604828001}" srcId="{AFC2716F-A0C6-47C2-98A9-7C25EE096A7B}" destId="{3C0A6307-43C7-48EA-8DB3-46C10E81E772}" srcOrd="3" destOrd="0" parTransId="{F4AAFA7E-446A-4257-90CD-E5C394DDE3FA}" sibTransId="{969ED67E-4BE9-4B77-AB7A-E94C3A7779CF}"/>
    <dgm:cxn modelId="{EDD25191-A82C-4A42-880E-790A71E74A54}" srcId="{7639C8EC-6BDD-40F1-8AC5-D2F2DD1516B3}" destId="{FF3CE5F8-A15F-4307-99D3-FA3B0763F466}" srcOrd="1" destOrd="0" parTransId="{8582151E-17C4-4005-842C-BFA9044D5A26}" sibTransId="{C0BD72E0-70B8-4877-85B8-F25742DE070E}"/>
    <dgm:cxn modelId="{E76653A1-EAED-46F2-BA0A-1FD03DE07873}" type="presOf" srcId="{1BF9F132-F8D1-4D3C-988E-C3F9C6DAE59F}" destId="{9A834C5F-E0A7-4033-8AD9-5FF8984CC717}" srcOrd="0" destOrd="5" presId="urn:microsoft.com/office/officeart/2005/8/layout/vList2"/>
    <dgm:cxn modelId="{5AC94BB0-602B-4173-B55D-C6EBA919CBE8}" type="presOf" srcId="{7639C8EC-6BDD-40F1-8AC5-D2F2DD1516B3}" destId="{9A834C5F-E0A7-4033-8AD9-5FF8984CC717}" srcOrd="0" destOrd="6" presId="urn:microsoft.com/office/officeart/2005/8/layout/vList2"/>
    <dgm:cxn modelId="{397C88B0-2800-4C62-A8B8-07BEEBA4B4FB}" type="presOf" srcId="{5CD6DA7A-E1C1-44FA-9B1E-365F2FBB2B43}" destId="{9A834C5F-E0A7-4033-8AD9-5FF8984CC717}" srcOrd="0" destOrd="1" presId="urn:microsoft.com/office/officeart/2005/8/layout/vList2"/>
    <dgm:cxn modelId="{11721AB4-4CB6-4E90-BC8A-13DB8B2D592E}" srcId="{AFC2716F-A0C6-47C2-98A9-7C25EE096A7B}" destId="{909394B9-CB6C-4C9D-BA45-08BA13C31500}" srcOrd="0" destOrd="0" parTransId="{FB52B9B8-786A-42BA-AAD9-FC94E208C818}" sibTransId="{593ABDF1-4F2E-420D-9BDA-F8B35B1B2900}"/>
    <dgm:cxn modelId="{59523CCA-4051-4118-9966-CB662596D31A}" srcId="{3C0A6307-43C7-48EA-8DB3-46C10E81E772}" destId="{1BF9F132-F8D1-4D3C-988E-C3F9C6DAE59F}" srcOrd="1" destOrd="0" parTransId="{B08DB478-F476-4C8C-825F-A05AB90B7D74}" sibTransId="{CDF981AF-42F3-407D-B2C2-C9C9142033A8}"/>
    <dgm:cxn modelId="{4C0854D8-2BA5-471D-89BC-0E22AE0A3B39}" type="presOf" srcId="{CD5F0790-5348-448A-B655-D74B81AECE90}" destId="{EB168EBC-6FF9-433E-9D39-F5F3AFAB2D75}" srcOrd="0" destOrd="0" presId="urn:microsoft.com/office/officeart/2005/8/layout/vList2"/>
    <dgm:cxn modelId="{F7F9C4DD-7CC8-4A1B-80C8-8E5281C2C040}" srcId="{AFC2716F-A0C6-47C2-98A9-7C25EE096A7B}" destId="{5CD6DA7A-E1C1-44FA-9B1E-365F2FBB2B43}" srcOrd="1" destOrd="0" parTransId="{D5EF1F32-3452-44C8-89D9-4FBF82F32E17}" sibTransId="{9574F57C-BE6C-43D4-9E85-A6BDBBF1EFD3}"/>
    <dgm:cxn modelId="{F40C5DE8-A4C2-4F71-8236-BA26B4B968C1}" type="presOf" srcId="{D0932006-0B50-4F63-9BAE-56DDF7CAE996}" destId="{9A834C5F-E0A7-4033-8AD9-5FF8984CC717}" srcOrd="0" destOrd="7" presId="urn:microsoft.com/office/officeart/2005/8/layout/vList2"/>
    <dgm:cxn modelId="{FD5A49F3-DD5F-4B32-9847-ACC03E92D836}" type="presOf" srcId="{AFC2716F-A0C6-47C2-98A9-7C25EE096A7B}" destId="{48F59004-87BF-4383-BD3C-A2485872CB96}" srcOrd="0" destOrd="0" presId="urn:microsoft.com/office/officeart/2005/8/layout/vList2"/>
    <dgm:cxn modelId="{9F1CD0F8-ADE7-415B-BCE7-EF3FF9973F0A}" srcId="{AFC2716F-A0C6-47C2-98A9-7C25EE096A7B}" destId="{BA303A16-003B-41DE-8A5C-C100C6F8256A}" srcOrd="2" destOrd="0" parTransId="{987BCAC7-5B9E-45E2-8F12-B51D9FA1F069}" sibTransId="{3A45463D-58AD-4A92-B288-327BFA1857A4}"/>
    <dgm:cxn modelId="{AE46BC5D-E402-4A76-8FDA-7EA36F013F52}" type="presParOf" srcId="{EB168EBC-6FF9-433E-9D39-F5F3AFAB2D75}" destId="{48F59004-87BF-4383-BD3C-A2485872CB96}" srcOrd="0" destOrd="0" presId="urn:microsoft.com/office/officeart/2005/8/layout/vList2"/>
    <dgm:cxn modelId="{C60033F1-AA4F-4E7A-ABA5-3BC9F777B838}" type="presParOf" srcId="{EB168EBC-6FF9-433E-9D39-F5F3AFAB2D75}" destId="{9A834C5F-E0A7-4033-8AD9-5FF8984CC71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6E06B-2266-4218-8828-68FEE15B09D2}"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7A3D31E8-DFDC-4013-8E02-DA6F2AD32292}">
      <dgm:prSet/>
      <dgm:spPr/>
      <dgm:t>
        <a:bodyPr/>
        <a:lstStyle/>
        <a:p>
          <a:r>
            <a:rPr lang="en-US"/>
            <a:t>What makes up a good goal for an IEP: </a:t>
          </a:r>
        </a:p>
      </dgm:t>
    </dgm:pt>
    <dgm:pt modelId="{BD28D8F7-6D1A-4300-8E2C-09BC8F4F3B05}" type="parTrans" cxnId="{41AAF5F1-65E9-4DCF-A085-63CC08885C98}">
      <dgm:prSet/>
      <dgm:spPr/>
      <dgm:t>
        <a:bodyPr/>
        <a:lstStyle/>
        <a:p>
          <a:endParaRPr lang="en-US"/>
        </a:p>
      </dgm:t>
    </dgm:pt>
    <dgm:pt modelId="{BE462370-9F6B-4B86-BE2A-692C0480D966}" type="sibTrans" cxnId="{41AAF5F1-65E9-4DCF-A085-63CC08885C98}">
      <dgm:prSet/>
      <dgm:spPr/>
      <dgm:t>
        <a:bodyPr/>
        <a:lstStyle/>
        <a:p>
          <a:endParaRPr lang="en-US"/>
        </a:p>
      </dgm:t>
    </dgm:pt>
    <dgm:pt modelId="{6242EFAC-BD50-421B-A1FC-7838D3D269EA}">
      <dgm:prSet/>
      <dgm:spPr/>
      <dgm:t>
        <a:bodyPr/>
        <a:lstStyle/>
        <a:p>
          <a:r>
            <a:rPr lang="en-US"/>
            <a:t>Be specific and focus on one skill at a time  </a:t>
          </a:r>
        </a:p>
      </dgm:t>
    </dgm:pt>
    <dgm:pt modelId="{6FA68028-FF52-433D-8ABB-7B66223E0ADC}" type="parTrans" cxnId="{B825E8D9-2596-42AB-82C5-7770CF10CB7F}">
      <dgm:prSet/>
      <dgm:spPr/>
      <dgm:t>
        <a:bodyPr/>
        <a:lstStyle/>
        <a:p>
          <a:endParaRPr lang="en-US"/>
        </a:p>
      </dgm:t>
    </dgm:pt>
    <dgm:pt modelId="{38360A59-227A-4787-86C9-21E6E8EC6B78}" type="sibTrans" cxnId="{B825E8D9-2596-42AB-82C5-7770CF10CB7F}">
      <dgm:prSet/>
      <dgm:spPr/>
      <dgm:t>
        <a:bodyPr/>
        <a:lstStyle/>
        <a:p>
          <a:endParaRPr lang="en-US"/>
        </a:p>
      </dgm:t>
    </dgm:pt>
    <dgm:pt modelId="{C715F336-D76E-466E-9777-F6A8D1043837}">
      <dgm:prSet/>
      <dgm:spPr/>
      <dgm:t>
        <a:bodyPr/>
        <a:lstStyle/>
        <a:p>
          <a:r>
            <a:rPr lang="en-US"/>
            <a:t>Be measurable to monitor progress  </a:t>
          </a:r>
        </a:p>
      </dgm:t>
    </dgm:pt>
    <dgm:pt modelId="{B066DB86-A428-48CA-BC72-133BCBD41A8B}" type="parTrans" cxnId="{875F85C1-B307-43B0-B849-918383E9A042}">
      <dgm:prSet/>
      <dgm:spPr/>
      <dgm:t>
        <a:bodyPr/>
        <a:lstStyle/>
        <a:p>
          <a:endParaRPr lang="en-US"/>
        </a:p>
      </dgm:t>
    </dgm:pt>
    <dgm:pt modelId="{7B869CBE-7198-474B-B882-42B82614EE6C}" type="sibTrans" cxnId="{875F85C1-B307-43B0-B849-918383E9A042}">
      <dgm:prSet/>
      <dgm:spPr/>
      <dgm:t>
        <a:bodyPr/>
        <a:lstStyle/>
        <a:p>
          <a:endParaRPr lang="en-US"/>
        </a:p>
      </dgm:t>
    </dgm:pt>
    <dgm:pt modelId="{B51F2846-34C8-4C2E-9E3A-6D8D5BA477EF}">
      <dgm:prSet/>
      <dgm:spPr/>
      <dgm:t>
        <a:bodyPr/>
        <a:lstStyle/>
        <a:p>
          <a:r>
            <a:rPr lang="en-US"/>
            <a:t>Use action words to describe how to address the skill Be realistic by keeping the child’s abilities in mind  </a:t>
          </a:r>
        </a:p>
      </dgm:t>
    </dgm:pt>
    <dgm:pt modelId="{79CB3985-8752-4C04-9D38-77E3CEC54758}" type="parTrans" cxnId="{4726EDE8-5EC2-466F-AA43-24855A89B3FA}">
      <dgm:prSet/>
      <dgm:spPr/>
      <dgm:t>
        <a:bodyPr/>
        <a:lstStyle/>
        <a:p>
          <a:endParaRPr lang="en-US"/>
        </a:p>
      </dgm:t>
    </dgm:pt>
    <dgm:pt modelId="{6294B704-595F-4F97-B3B8-4D37ACDDB3E1}" type="sibTrans" cxnId="{4726EDE8-5EC2-466F-AA43-24855A89B3FA}">
      <dgm:prSet/>
      <dgm:spPr/>
      <dgm:t>
        <a:bodyPr/>
        <a:lstStyle/>
        <a:p>
          <a:endParaRPr lang="en-US"/>
        </a:p>
      </dgm:t>
    </dgm:pt>
    <dgm:pt modelId="{F7331A18-2A12-4CD6-8E92-ED4E3E332E4F}">
      <dgm:prSet/>
      <dgm:spPr/>
      <dgm:t>
        <a:bodyPr/>
        <a:lstStyle/>
        <a:p>
          <a:r>
            <a:rPr lang="en-US"/>
            <a:t>Be time limited and attainable within the school year </a:t>
          </a:r>
        </a:p>
      </dgm:t>
    </dgm:pt>
    <dgm:pt modelId="{3018D216-3A3B-4422-A69B-056E6E19A3FF}" type="parTrans" cxnId="{233C63EB-6FF3-4B0B-A763-C835E2CFE39C}">
      <dgm:prSet/>
      <dgm:spPr/>
      <dgm:t>
        <a:bodyPr/>
        <a:lstStyle/>
        <a:p>
          <a:endParaRPr lang="en-US"/>
        </a:p>
      </dgm:t>
    </dgm:pt>
    <dgm:pt modelId="{14654403-519D-488C-8AFB-BAF233DD3258}" type="sibTrans" cxnId="{233C63EB-6FF3-4B0B-A763-C835E2CFE39C}">
      <dgm:prSet/>
      <dgm:spPr/>
      <dgm:t>
        <a:bodyPr/>
        <a:lstStyle/>
        <a:p>
          <a:endParaRPr lang="en-US"/>
        </a:p>
      </dgm:t>
    </dgm:pt>
    <dgm:pt modelId="{975AA217-626C-4771-B4E0-266E53B19AD3}">
      <dgm:prSet/>
      <dgm:spPr/>
      <dgm:t>
        <a:bodyPr/>
        <a:lstStyle/>
        <a:p>
          <a:r>
            <a:rPr lang="en-US"/>
            <a:t>What to expect with setting goals:  </a:t>
          </a:r>
        </a:p>
      </dgm:t>
    </dgm:pt>
    <dgm:pt modelId="{3F7A35B7-D88B-4B1C-AF49-B973A98D7ECD}" type="parTrans" cxnId="{36ECFF12-F304-4DDF-B27C-6F4D748FCC7B}">
      <dgm:prSet/>
      <dgm:spPr/>
      <dgm:t>
        <a:bodyPr/>
        <a:lstStyle/>
        <a:p>
          <a:endParaRPr lang="en-US"/>
        </a:p>
      </dgm:t>
    </dgm:pt>
    <dgm:pt modelId="{DAA1F25E-93B3-46E9-B590-AE0E3EB3CA63}" type="sibTrans" cxnId="{36ECFF12-F304-4DDF-B27C-6F4D748FCC7B}">
      <dgm:prSet/>
      <dgm:spPr/>
      <dgm:t>
        <a:bodyPr/>
        <a:lstStyle/>
        <a:p>
          <a:endParaRPr lang="en-US"/>
        </a:p>
      </dgm:t>
    </dgm:pt>
    <dgm:pt modelId="{4D63DE66-29B6-47E8-BAC9-7CB61ED9C327}">
      <dgm:prSet/>
      <dgm:spPr/>
      <dgm:t>
        <a:bodyPr/>
        <a:lstStyle/>
        <a:p>
          <a:r>
            <a:rPr lang="en-US"/>
            <a:t>Number of goals depends on each child </a:t>
          </a:r>
        </a:p>
      </dgm:t>
    </dgm:pt>
    <dgm:pt modelId="{23612ED6-E4E4-46E7-A2F6-27684C70C143}" type="parTrans" cxnId="{3132A31E-055E-444F-B382-5F49274BCC5C}">
      <dgm:prSet/>
      <dgm:spPr/>
      <dgm:t>
        <a:bodyPr/>
        <a:lstStyle/>
        <a:p>
          <a:endParaRPr lang="en-US"/>
        </a:p>
      </dgm:t>
    </dgm:pt>
    <dgm:pt modelId="{2BF0C14D-0832-4184-A31C-7631ACDF3172}" type="sibTrans" cxnId="{3132A31E-055E-444F-B382-5F49274BCC5C}">
      <dgm:prSet/>
      <dgm:spPr/>
      <dgm:t>
        <a:bodyPr/>
        <a:lstStyle/>
        <a:p>
          <a:endParaRPr lang="en-US"/>
        </a:p>
      </dgm:t>
    </dgm:pt>
    <dgm:pt modelId="{BC05D337-4CBF-4440-B93B-4E4CED0C00A6}">
      <dgm:prSet/>
      <dgm:spPr/>
      <dgm:t>
        <a:bodyPr/>
        <a:lstStyle/>
        <a:p>
          <a:r>
            <a:rPr lang="en-US"/>
            <a:t>Determine which team member is responsible for helping your child meet those goals. (Teacher vs. Therapist) </a:t>
          </a:r>
        </a:p>
      </dgm:t>
    </dgm:pt>
    <dgm:pt modelId="{B988FC52-4EF8-4BA6-A4B4-79A4FD9A5378}" type="parTrans" cxnId="{9D7EEE95-1A58-46FD-B78D-E532A06B7E17}">
      <dgm:prSet/>
      <dgm:spPr/>
      <dgm:t>
        <a:bodyPr/>
        <a:lstStyle/>
        <a:p>
          <a:endParaRPr lang="en-US"/>
        </a:p>
      </dgm:t>
    </dgm:pt>
    <dgm:pt modelId="{9B61F4F1-5237-492E-B9B0-91D915D40AEA}" type="sibTrans" cxnId="{9D7EEE95-1A58-46FD-B78D-E532A06B7E17}">
      <dgm:prSet/>
      <dgm:spPr/>
      <dgm:t>
        <a:bodyPr/>
        <a:lstStyle/>
        <a:p>
          <a:endParaRPr lang="en-US"/>
        </a:p>
      </dgm:t>
    </dgm:pt>
    <dgm:pt modelId="{7E10E8D2-7209-4515-83BD-CB1507FEC33E}" type="pres">
      <dgm:prSet presAssocID="{6FB6E06B-2266-4218-8828-68FEE15B09D2}" presName="Name0" presStyleCnt="0">
        <dgm:presLayoutVars>
          <dgm:dir/>
          <dgm:resizeHandles val="exact"/>
        </dgm:presLayoutVars>
      </dgm:prSet>
      <dgm:spPr/>
    </dgm:pt>
    <dgm:pt modelId="{BC0890B9-EFC8-4C59-B207-0D79B76D8A8C}" type="pres">
      <dgm:prSet presAssocID="{7A3D31E8-DFDC-4013-8E02-DA6F2AD32292}" presName="node" presStyleLbl="node1" presStyleIdx="0" presStyleCnt="8">
        <dgm:presLayoutVars>
          <dgm:bulletEnabled val="1"/>
        </dgm:presLayoutVars>
      </dgm:prSet>
      <dgm:spPr/>
    </dgm:pt>
    <dgm:pt modelId="{6FF9B431-73CF-4173-B2C8-A59A71BCF78A}" type="pres">
      <dgm:prSet presAssocID="{BE462370-9F6B-4B86-BE2A-692C0480D966}" presName="sibTrans" presStyleLbl="sibTrans1D1" presStyleIdx="0" presStyleCnt="7"/>
      <dgm:spPr/>
    </dgm:pt>
    <dgm:pt modelId="{99F693DC-C2C2-4857-8C7E-6CD4CDE7A8C7}" type="pres">
      <dgm:prSet presAssocID="{BE462370-9F6B-4B86-BE2A-692C0480D966}" presName="connectorText" presStyleLbl="sibTrans1D1" presStyleIdx="0" presStyleCnt="7"/>
      <dgm:spPr/>
    </dgm:pt>
    <dgm:pt modelId="{C2633C11-09E5-4459-9DFD-4CE445FAEABE}" type="pres">
      <dgm:prSet presAssocID="{6242EFAC-BD50-421B-A1FC-7838D3D269EA}" presName="node" presStyleLbl="node1" presStyleIdx="1" presStyleCnt="8">
        <dgm:presLayoutVars>
          <dgm:bulletEnabled val="1"/>
        </dgm:presLayoutVars>
      </dgm:prSet>
      <dgm:spPr/>
    </dgm:pt>
    <dgm:pt modelId="{223864E0-C47B-4032-996C-7DC49EF638C0}" type="pres">
      <dgm:prSet presAssocID="{38360A59-227A-4787-86C9-21E6E8EC6B78}" presName="sibTrans" presStyleLbl="sibTrans1D1" presStyleIdx="1" presStyleCnt="7"/>
      <dgm:spPr/>
    </dgm:pt>
    <dgm:pt modelId="{7D676E85-5327-4C40-86D7-457F20E24F1A}" type="pres">
      <dgm:prSet presAssocID="{38360A59-227A-4787-86C9-21E6E8EC6B78}" presName="connectorText" presStyleLbl="sibTrans1D1" presStyleIdx="1" presStyleCnt="7"/>
      <dgm:spPr/>
    </dgm:pt>
    <dgm:pt modelId="{E50A1091-9149-4633-B8AC-B712B252D76F}" type="pres">
      <dgm:prSet presAssocID="{C715F336-D76E-466E-9777-F6A8D1043837}" presName="node" presStyleLbl="node1" presStyleIdx="2" presStyleCnt="8">
        <dgm:presLayoutVars>
          <dgm:bulletEnabled val="1"/>
        </dgm:presLayoutVars>
      </dgm:prSet>
      <dgm:spPr/>
    </dgm:pt>
    <dgm:pt modelId="{AC061E5C-08CB-467C-BA4D-F42128162A95}" type="pres">
      <dgm:prSet presAssocID="{7B869CBE-7198-474B-B882-42B82614EE6C}" presName="sibTrans" presStyleLbl="sibTrans1D1" presStyleIdx="2" presStyleCnt="7"/>
      <dgm:spPr/>
    </dgm:pt>
    <dgm:pt modelId="{671BB6AE-64F6-45AB-866A-1CDE07BFA2D0}" type="pres">
      <dgm:prSet presAssocID="{7B869CBE-7198-474B-B882-42B82614EE6C}" presName="connectorText" presStyleLbl="sibTrans1D1" presStyleIdx="2" presStyleCnt="7"/>
      <dgm:spPr/>
    </dgm:pt>
    <dgm:pt modelId="{14D1E3E6-4D83-4C73-91A3-74348F924E93}" type="pres">
      <dgm:prSet presAssocID="{B51F2846-34C8-4C2E-9E3A-6D8D5BA477EF}" presName="node" presStyleLbl="node1" presStyleIdx="3" presStyleCnt="8">
        <dgm:presLayoutVars>
          <dgm:bulletEnabled val="1"/>
        </dgm:presLayoutVars>
      </dgm:prSet>
      <dgm:spPr/>
    </dgm:pt>
    <dgm:pt modelId="{80D821D4-3695-4206-A44D-73AB97F7631E}" type="pres">
      <dgm:prSet presAssocID="{6294B704-595F-4F97-B3B8-4D37ACDDB3E1}" presName="sibTrans" presStyleLbl="sibTrans1D1" presStyleIdx="3" presStyleCnt="7"/>
      <dgm:spPr/>
    </dgm:pt>
    <dgm:pt modelId="{5A158415-69E0-4A20-AE22-4151B38433A8}" type="pres">
      <dgm:prSet presAssocID="{6294B704-595F-4F97-B3B8-4D37ACDDB3E1}" presName="connectorText" presStyleLbl="sibTrans1D1" presStyleIdx="3" presStyleCnt="7"/>
      <dgm:spPr/>
    </dgm:pt>
    <dgm:pt modelId="{902B7719-3CE5-47D9-BFC1-3CC108B3EA4A}" type="pres">
      <dgm:prSet presAssocID="{F7331A18-2A12-4CD6-8E92-ED4E3E332E4F}" presName="node" presStyleLbl="node1" presStyleIdx="4" presStyleCnt="8">
        <dgm:presLayoutVars>
          <dgm:bulletEnabled val="1"/>
        </dgm:presLayoutVars>
      </dgm:prSet>
      <dgm:spPr/>
    </dgm:pt>
    <dgm:pt modelId="{CD7D6634-07D8-4FE5-BB06-C826728FFAA1}" type="pres">
      <dgm:prSet presAssocID="{14654403-519D-488C-8AFB-BAF233DD3258}" presName="sibTrans" presStyleLbl="sibTrans1D1" presStyleIdx="4" presStyleCnt="7"/>
      <dgm:spPr/>
    </dgm:pt>
    <dgm:pt modelId="{13095C7A-2241-4195-A19B-C3925EA6B992}" type="pres">
      <dgm:prSet presAssocID="{14654403-519D-488C-8AFB-BAF233DD3258}" presName="connectorText" presStyleLbl="sibTrans1D1" presStyleIdx="4" presStyleCnt="7"/>
      <dgm:spPr/>
    </dgm:pt>
    <dgm:pt modelId="{FA762B87-BD45-4EF2-96D6-781161D4FF29}" type="pres">
      <dgm:prSet presAssocID="{975AA217-626C-4771-B4E0-266E53B19AD3}" presName="node" presStyleLbl="node1" presStyleIdx="5" presStyleCnt="8">
        <dgm:presLayoutVars>
          <dgm:bulletEnabled val="1"/>
        </dgm:presLayoutVars>
      </dgm:prSet>
      <dgm:spPr/>
    </dgm:pt>
    <dgm:pt modelId="{801B41EE-E562-40AB-A23D-A6A0CA6B95E0}" type="pres">
      <dgm:prSet presAssocID="{DAA1F25E-93B3-46E9-B590-AE0E3EB3CA63}" presName="sibTrans" presStyleLbl="sibTrans1D1" presStyleIdx="5" presStyleCnt="7"/>
      <dgm:spPr/>
    </dgm:pt>
    <dgm:pt modelId="{211014A9-2BB8-4D1D-B76A-C8E3923D0778}" type="pres">
      <dgm:prSet presAssocID="{DAA1F25E-93B3-46E9-B590-AE0E3EB3CA63}" presName="connectorText" presStyleLbl="sibTrans1D1" presStyleIdx="5" presStyleCnt="7"/>
      <dgm:spPr/>
    </dgm:pt>
    <dgm:pt modelId="{9E0AD17E-327C-4CEB-8EBB-2C9CE25137A5}" type="pres">
      <dgm:prSet presAssocID="{4D63DE66-29B6-47E8-BAC9-7CB61ED9C327}" presName="node" presStyleLbl="node1" presStyleIdx="6" presStyleCnt="8">
        <dgm:presLayoutVars>
          <dgm:bulletEnabled val="1"/>
        </dgm:presLayoutVars>
      </dgm:prSet>
      <dgm:spPr/>
    </dgm:pt>
    <dgm:pt modelId="{9D7F1550-5C99-4780-9A5C-8B1920E7861E}" type="pres">
      <dgm:prSet presAssocID="{2BF0C14D-0832-4184-A31C-7631ACDF3172}" presName="sibTrans" presStyleLbl="sibTrans1D1" presStyleIdx="6" presStyleCnt="7"/>
      <dgm:spPr/>
    </dgm:pt>
    <dgm:pt modelId="{7A94CE36-2B85-443E-AAB3-C75DE724C2BF}" type="pres">
      <dgm:prSet presAssocID="{2BF0C14D-0832-4184-A31C-7631ACDF3172}" presName="connectorText" presStyleLbl="sibTrans1D1" presStyleIdx="6" presStyleCnt="7"/>
      <dgm:spPr/>
    </dgm:pt>
    <dgm:pt modelId="{CB0A7BDA-61CF-4B16-94B3-A7F200CDF9FD}" type="pres">
      <dgm:prSet presAssocID="{BC05D337-4CBF-4440-B93B-4E4CED0C00A6}" presName="node" presStyleLbl="node1" presStyleIdx="7" presStyleCnt="8">
        <dgm:presLayoutVars>
          <dgm:bulletEnabled val="1"/>
        </dgm:presLayoutVars>
      </dgm:prSet>
      <dgm:spPr/>
    </dgm:pt>
  </dgm:ptLst>
  <dgm:cxnLst>
    <dgm:cxn modelId="{036EB404-47DF-41CF-9C6D-6D1AB0ADB4B1}" type="presOf" srcId="{7B869CBE-7198-474B-B882-42B82614EE6C}" destId="{AC061E5C-08CB-467C-BA4D-F42128162A95}" srcOrd="0" destOrd="0" presId="urn:microsoft.com/office/officeart/2016/7/layout/RepeatingBendingProcessNew"/>
    <dgm:cxn modelId="{36ECFF12-F304-4DDF-B27C-6F4D748FCC7B}" srcId="{6FB6E06B-2266-4218-8828-68FEE15B09D2}" destId="{975AA217-626C-4771-B4E0-266E53B19AD3}" srcOrd="5" destOrd="0" parTransId="{3F7A35B7-D88B-4B1C-AF49-B973A98D7ECD}" sibTransId="{DAA1F25E-93B3-46E9-B590-AE0E3EB3CA63}"/>
    <dgm:cxn modelId="{20CA6218-CC60-463D-9373-AA1FC1A8F1D8}" type="presOf" srcId="{B51F2846-34C8-4C2E-9E3A-6D8D5BA477EF}" destId="{14D1E3E6-4D83-4C73-91A3-74348F924E93}" srcOrd="0" destOrd="0" presId="urn:microsoft.com/office/officeart/2016/7/layout/RepeatingBendingProcessNew"/>
    <dgm:cxn modelId="{3132A31E-055E-444F-B382-5F49274BCC5C}" srcId="{6FB6E06B-2266-4218-8828-68FEE15B09D2}" destId="{4D63DE66-29B6-47E8-BAC9-7CB61ED9C327}" srcOrd="6" destOrd="0" parTransId="{23612ED6-E4E4-46E7-A2F6-27684C70C143}" sibTransId="{2BF0C14D-0832-4184-A31C-7631ACDF3172}"/>
    <dgm:cxn modelId="{A8921938-4D86-4AED-BAFA-121D5C1146CE}" type="presOf" srcId="{14654403-519D-488C-8AFB-BAF233DD3258}" destId="{13095C7A-2241-4195-A19B-C3925EA6B992}" srcOrd="1" destOrd="0" presId="urn:microsoft.com/office/officeart/2016/7/layout/RepeatingBendingProcessNew"/>
    <dgm:cxn modelId="{B0AB7B39-9CCA-437D-8845-28A46DD0F006}" type="presOf" srcId="{DAA1F25E-93B3-46E9-B590-AE0E3EB3CA63}" destId="{211014A9-2BB8-4D1D-B76A-C8E3923D0778}" srcOrd="1" destOrd="0" presId="urn:microsoft.com/office/officeart/2016/7/layout/RepeatingBendingProcessNew"/>
    <dgm:cxn modelId="{8BD4CE39-EFBB-4048-BDB1-F2917744EF70}" type="presOf" srcId="{2BF0C14D-0832-4184-A31C-7631ACDF3172}" destId="{7A94CE36-2B85-443E-AAB3-C75DE724C2BF}" srcOrd="1" destOrd="0" presId="urn:microsoft.com/office/officeart/2016/7/layout/RepeatingBendingProcessNew"/>
    <dgm:cxn modelId="{7E78FE40-56AD-483E-A097-D510D1FE61BA}" type="presOf" srcId="{6294B704-595F-4F97-B3B8-4D37ACDDB3E1}" destId="{5A158415-69E0-4A20-AE22-4151B38433A8}" srcOrd="1" destOrd="0" presId="urn:microsoft.com/office/officeart/2016/7/layout/RepeatingBendingProcessNew"/>
    <dgm:cxn modelId="{12B5AF63-9A1A-456F-A0DD-56C48839C36F}" type="presOf" srcId="{BE462370-9F6B-4B86-BE2A-692C0480D966}" destId="{99F693DC-C2C2-4857-8C7E-6CD4CDE7A8C7}" srcOrd="1" destOrd="0" presId="urn:microsoft.com/office/officeart/2016/7/layout/RepeatingBendingProcessNew"/>
    <dgm:cxn modelId="{E2B76644-C193-4368-9737-306F938B4AE8}" type="presOf" srcId="{BE462370-9F6B-4B86-BE2A-692C0480D966}" destId="{6FF9B431-73CF-4173-B2C8-A59A71BCF78A}" srcOrd="0" destOrd="0" presId="urn:microsoft.com/office/officeart/2016/7/layout/RepeatingBendingProcessNew"/>
    <dgm:cxn modelId="{E9FCAD68-2BEC-4E90-84F8-25F1CB6FB0B3}" type="presOf" srcId="{2BF0C14D-0832-4184-A31C-7631ACDF3172}" destId="{9D7F1550-5C99-4780-9A5C-8B1920E7861E}" srcOrd="0" destOrd="0" presId="urn:microsoft.com/office/officeart/2016/7/layout/RepeatingBendingProcessNew"/>
    <dgm:cxn modelId="{BEB3D54B-AC5D-4A3E-B656-F2DB3DF8DB85}" type="presOf" srcId="{C715F336-D76E-466E-9777-F6A8D1043837}" destId="{E50A1091-9149-4633-B8AC-B712B252D76F}" srcOrd="0" destOrd="0" presId="urn:microsoft.com/office/officeart/2016/7/layout/RepeatingBendingProcessNew"/>
    <dgm:cxn modelId="{C78A7950-7C4F-4581-B21D-52EE210AA0BA}" type="presOf" srcId="{DAA1F25E-93B3-46E9-B590-AE0E3EB3CA63}" destId="{801B41EE-E562-40AB-A23D-A6A0CA6B95E0}" srcOrd="0" destOrd="0" presId="urn:microsoft.com/office/officeart/2016/7/layout/RepeatingBendingProcessNew"/>
    <dgm:cxn modelId="{A96C3153-FFFD-4826-9A2B-6DCA57DEAF3C}" type="presOf" srcId="{6242EFAC-BD50-421B-A1FC-7838D3D269EA}" destId="{C2633C11-09E5-4459-9DFD-4CE445FAEABE}" srcOrd="0" destOrd="0" presId="urn:microsoft.com/office/officeart/2016/7/layout/RepeatingBendingProcessNew"/>
    <dgm:cxn modelId="{6D11E374-8E63-42C6-AF63-09C341F8904C}" type="presOf" srcId="{6294B704-595F-4F97-B3B8-4D37ACDDB3E1}" destId="{80D821D4-3695-4206-A44D-73AB97F7631E}" srcOrd="0" destOrd="0" presId="urn:microsoft.com/office/officeart/2016/7/layout/RepeatingBendingProcessNew"/>
    <dgm:cxn modelId="{55986855-7D58-4C51-803C-35F4B2B92B64}" type="presOf" srcId="{F7331A18-2A12-4CD6-8E92-ED4E3E332E4F}" destId="{902B7719-3CE5-47D9-BFC1-3CC108B3EA4A}" srcOrd="0" destOrd="0" presId="urn:microsoft.com/office/officeart/2016/7/layout/RepeatingBendingProcessNew"/>
    <dgm:cxn modelId="{3AB69A76-D473-436B-9211-4C07869038B9}" type="presOf" srcId="{6FB6E06B-2266-4218-8828-68FEE15B09D2}" destId="{7E10E8D2-7209-4515-83BD-CB1507FEC33E}" srcOrd="0" destOrd="0" presId="urn:microsoft.com/office/officeart/2016/7/layout/RepeatingBendingProcessNew"/>
    <dgm:cxn modelId="{DDBD4D80-AD25-4E28-9837-ADD98FC3CC33}" type="presOf" srcId="{975AA217-626C-4771-B4E0-266E53B19AD3}" destId="{FA762B87-BD45-4EF2-96D6-781161D4FF29}" srcOrd="0" destOrd="0" presId="urn:microsoft.com/office/officeart/2016/7/layout/RepeatingBendingProcessNew"/>
    <dgm:cxn modelId="{F5E8D690-5AF6-4D3B-B92F-141B26AAA339}" type="presOf" srcId="{4D63DE66-29B6-47E8-BAC9-7CB61ED9C327}" destId="{9E0AD17E-327C-4CEB-8EBB-2C9CE25137A5}" srcOrd="0" destOrd="0" presId="urn:microsoft.com/office/officeart/2016/7/layout/RepeatingBendingProcessNew"/>
    <dgm:cxn modelId="{FA634795-9B4B-4905-AED4-16B48F23BDCC}" type="presOf" srcId="{38360A59-227A-4787-86C9-21E6E8EC6B78}" destId="{7D676E85-5327-4C40-86D7-457F20E24F1A}" srcOrd="1" destOrd="0" presId="urn:microsoft.com/office/officeart/2016/7/layout/RepeatingBendingProcessNew"/>
    <dgm:cxn modelId="{9D7EEE95-1A58-46FD-B78D-E532A06B7E17}" srcId="{6FB6E06B-2266-4218-8828-68FEE15B09D2}" destId="{BC05D337-4CBF-4440-B93B-4E4CED0C00A6}" srcOrd="7" destOrd="0" parTransId="{B988FC52-4EF8-4BA6-A4B4-79A4FD9A5378}" sibTransId="{9B61F4F1-5237-492E-B9B0-91D915D40AEA}"/>
    <dgm:cxn modelId="{2F97A89E-C6F2-4FC9-9BB5-AEB8663DE111}" type="presOf" srcId="{38360A59-227A-4787-86C9-21E6E8EC6B78}" destId="{223864E0-C47B-4032-996C-7DC49EF638C0}" srcOrd="0" destOrd="0" presId="urn:microsoft.com/office/officeart/2016/7/layout/RepeatingBendingProcessNew"/>
    <dgm:cxn modelId="{875F85C1-B307-43B0-B849-918383E9A042}" srcId="{6FB6E06B-2266-4218-8828-68FEE15B09D2}" destId="{C715F336-D76E-466E-9777-F6A8D1043837}" srcOrd="2" destOrd="0" parTransId="{B066DB86-A428-48CA-BC72-133BCBD41A8B}" sibTransId="{7B869CBE-7198-474B-B882-42B82614EE6C}"/>
    <dgm:cxn modelId="{762812C2-D4DB-4A72-8E87-EE97B453C552}" type="presOf" srcId="{7A3D31E8-DFDC-4013-8E02-DA6F2AD32292}" destId="{BC0890B9-EFC8-4C59-B207-0D79B76D8A8C}" srcOrd="0" destOrd="0" presId="urn:microsoft.com/office/officeart/2016/7/layout/RepeatingBendingProcessNew"/>
    <dgm:cxn modelId="{B825E8D9-2596-42AB-82C5-7770CF10CB7F}" srcId="{6FB6E06B-2266-4218-8828-68FEE15B09D2}" destId="{6242EFAC-BD50-421B-A1FC-7838D3D269EA}" srcOrd="1" destOrd="0" parTransId="{6FA68028-FF52-433D-8ABB-7B66223E0ADC}" sibTransId="{38360A59-227A-4787-86C9-21E6E8EC6B78}"/>
    <dgm:cxn modelId="{B8A27DE4-DE39-4A8A-ADFD-3C5F321FCACC}" type="presOf" srcId="{7B869CBE-7198-474B-B882-42B82614EE6C}" destId="{671BB6AE-64F6-45AB-866A-1CDE07BFA2D0}" srcOrd="1" destOrd="0" presId="urn:microsoft.com/office/officeart/2016/7/layout/RepeatingBendingProcessNew"/>
    <dgm:cxn modelId="{4726EDE8-5EC2-466F-AA43-24855A89B3FA}" srcId="{6FB6E06B-2266-4218-8828-68FEE15B09D2}" destId="{B51F2846-34C8-4C2E-9E3A-6D8D5BA477EF}" srcOrd="3" destOrd="0" parTransId="{79CB3985-8752-4C04-9D38-77E3CEC54758}" sibTransId="{6294B704-595F-4F97-B3B8-4D37ACDDB3E1}"/>
    <dgm:cxn modelId="{233C63EB-6FF3-4B0B-A763-C835E2CFE39C}" srcId="{6FB6E06B-2266-4218-8828-68FEE15B09D2}" destId="{F7331A18-2A12-4CD6-8E92-ED4E3E332E4F}" srcOrd="4" destOrd="0" parTransId="{3018D216-3A3B-4422-A69B-056E6E19A3FF}" sibTransId="{14654403-519D-488C-8AFB-BAF233DD3258}"/>
    <dgm:cxn modelId="{41AAF5F1-65E9-4DCF-A085-63CC08885C98}" srcId="{6FB6E06B-2266-4218-8828-68FEE15B09D2}" destId="{7A3D31E8-DFDC-4013-8E02-DA6F2AD32292}" srcOrd="0" destOrd="0" parTransId="{BD28D8F7-6D1A-4300-8E2C-09BC8F4F3B05}" sibTransId="{BE462370-9F6B-4B86-BE2A-692C0480D966}"/>
    <dgm:cxn modelId="{14395AF8-1A43-4D14-9FA1-09C63E4BF795}" type="presOf" srcId="{BC05D337-4CBF-4440-B93B-4E4CED0C00A6}" destId="{CB0A7BDA-61CF-4B16-94B3-A7F200CDF9FD}" srcOrd="0" destOrd="0" presId="urn:microsoft.com/office/officeart/2016/7/layout/RepeatingBendingProcessNew"/>
    <dgm:cxn modelId="{1677CFF8-5E46-4A5A-8734-944C6DE8CDD9}" type="presOf" srcId="{14654403-519D-488C-8AFB-BAF233DD3258}" destId="{CD7D6634-07D8-4FE5-BB06-C826728FFAA1}" srcOrd="0" destOrd="0" presId="urn:microsoft.com/office/officeart/2016/7/layout/RepeatingBendingProcessNew"/>
    <dgm:cxn modelId="{6DC81C17-F1A0-4091-979E-28AB9F57881B}" type="presParOf" srcId="{7E10E8D2-7209-4515-83BD-CB1507FEC33E}" destId="{BC0890B9-EFC8-4C59-B207-0D79B76D8A8C}" srcOrd="0" destOrd="0" presId="urn:microsoft.com/office/officeart/2016/7/layout/RepeatingBendingProcessNew"/>
    <dgm:cxn modelId="{FFB48AE3-1588-47E7-AC5E-DC409AEF45F7}" type="presParOf" srcId="{7E10E8D2-7209-4515-83BD-CB1507FEC33E}" destId="{6FF9B431-73CF-4173-B2C8-A59A71BCF78A}" srcOrd="1" destOrd="0" presId="urn:microsoft.com/office/officeart/2016/7/layout/RepeatingBendingProcessNew"/>
    <dgm:cxn modelId="{BFFEEDCD-0422-441F-A7B6-E7F883636A50}" type="presParOf" srcId="{6FF9B431-73CF-4173-B2C8-A59A71BCF78A}" destId="{99F693DC-C2C2-4857-8C7E-6CD4CDE7A8C7}" srcOrd="0" destOrd="0" presId="urn:microsoft.com/office/officeart/2016/7/layout/RepeatingBendingProcessNew"/>
    <dgm:cxn modelId="{3DD68913-C677-4417-83A9-41B0CC7936CC}" type="presParOf" srcId="{7E10E8D2-7209-4515-83BD-CB1507FEC33E}" destId="{C2633C11-09E5-4459-9DFD-4CE445FAEABE}" srcOrd="2" destOrd="0" presId="urn:microsoft.com/office/officeart/2016/7/layout/RepeatingBendingProcessNew"/>
    <dgm:cxn modelId="{6EAF5D83-B733-4A46-9A9E-18AAED3C6B7E}" type="presParOf" srcId="{7E10E8D2-7209-4515-83BD-CB1507FEC33E}" destId="{223864E0-C47B-4032-996C-7DC49EF638C0}" srcOrd="3" destOrd="0" presId="urn:microsoft.com/office/officeart/2016/7/layout/RepeatingBendingProcessNew"/>
    <dgm:cxn modelId="{B6FAFD47-34C7-454D-89BC-F0483C4952B9}" type="presParOf" srcId="{223864E0-C47B-4032-996C-7DC49EF638C0}" destId="{7D676E85-5327-4C40-86D7-457F20E24F1A}" srcOrd="0" destOrd="0" presId="urn:microsoft.com/office/officeart/2016/7/layout/RepeatingBendingProcessNew"/>
    <dgm:cxn modelId="{4B4AB133-8F2B-4637-B075-88443CB614AB}" type="presParOf" srcId="{7E10E8D2-7209-4515-83BD-CB1507FEC33E}" destId="{E50A1091-9149-4633-B8AC-B712B252D76F}" srcOrd="4" destOrd="0" presId="urn:microsoft.com/office/officeart/2016/7/layout/RepeatingBendingProcessNew"/>
    <dgm:cxn modelId="{B627C9B5-8FDE-41A9-852E-16D96854DF9A}" type="presParOf" srcId="{7E10E8D2-7209-4515-83BD-CB1507FEC33E}" destId="{AC061E5C-08CB-467C-BA4D-F42128162A95}" srcOrd="5" destOrd="0" presId="urn:microsoft.com/office/officeart/2016/7/layout/RepeatingBendingProcessNew"/>
    <dgm:cxn modelId="{4919B358-99DD-4087-AEB4-ED4AE8F2339F}" type="presParOf" srcId="{AC061E5C-08CB-467C-BA4D-F42128162A95}" destId="{671BB6AE-64F6-45AB-866A-1CDE07BFA2D0}" srcOrd="0" destOrd="0" presId="urn:microsoft.com/office/officeart/2016/7/layout/RepeatingBendingProcessNew"/>
    <dgm:cxn modelId="{24799FC7-E32D-4C5D-B077-79619E990996}" type="presParOf" srcId="{7E10E8D2-7209-4515-83BD-CB1507FEC33E}" destId="{14D1E3E6-4D83-4C73-91A3-74348F924E93}" srcOrd="6" destOrd="0" presId="urn:microsoft.com/office/officeart/2016/7/layout/RepeatingBendingProcessNew"/>
    <dgm:cxn modelId="{EA54111F-FE30-4843-A3FA-8BF58ED40D93}" type="presParOf" srcId="{7E10E8D2-7209-4515-83BD-CB1507FEC33E}" destId="{80D821D4-3695-4206-A44D-73AB97F7631E}" srcOrd="7" destOrd="0" presId="urn:microsoft.com/office/officeart/2016/7/layout/RepeatingBendingProcessNew"/>
    <dgm:cxn modelId="{01897EE9-B03E-4FAA-8CD8-2847573D56F8}" type="presParOf" srcId="{80D821D4-3695-4206-A44D-73AB97F7631E}" destId="{5A158415-69E0-4A20-AE22-4151B38433A8}" srcOrd="0" destOrd="0" presId="urn:microsoft.com/office/officeart/2016/7/layout/RepeatingBendingProcessNew"/>
    <dgm:cxn modelId="{D80BD79B-7A70-4797-813F-AE1702FB124D}" type="presParOf" srcId="{7E10E8D2-7209-4515-83BD-CB1507FEC33E}" destId="{902B7719-3CE5-47D9-BFC1-3CC108B3EA4A}" srcOrd="8" destOrd="0" presId="urn:microsoft.com/office/officeart/2016/7/layout/RepeatingBendingProcessNew"/>
    <dgm:cxn modelId="{6A662273-6867-4B4F-800B-40FD533BFB6A}" type="presParOf" srcId="{7E10E8D2-7209-4515-83BD-CB1507FEC33E}" destId="{CD7D6634-07D8-4FE5-BB06-C826728FFAA1}" srcOrd="9" destOrd="0" presId="urn:microsoft.com/office/officeart/2016/7/layout/RepeatingBendingProcessNew"/>
    <dgm:cxn modelId="{5B033E52-CF5A-4AC3-A7BA-AC6B2CC2963C}" type="presParOf" srcId="{CD7D6634-07D8-4FE5-BB06-C826728FFAA1}" destId="{13095C7A-2241-4195-A19B-C3925EA6B992}" srcOrd="0" destOrd="0" presId="urn:microsoft.com/office/officeart/2016/7/layout/RepeatingBendingProcessNew"/>
    <dgm:cxn modelId="{340A4549-E5D2-4381-ABA9-B61CDE4C9600}" type="presParOf" srcId="{7E10E8D2-7209-4515-83BD-CB1507FEC33E}" destId="{FA762B87-BD45-4EF2-96D6-781161D4FF29}" srcOrd="10" destOrd="0" presId="urn:microsoft.com/office/officeart/2016/7/layout/RepeatingBendingProcessNew"/>
    <dgm:cxn modelId="{8ED480C2-D6F9-42E1-9FB2-9D8F25E5249D}" type="presParOf" srcId="{7E10E8D2-7209-4515-83BD-CB1507FEC33E}" destId="{801B41EE-E562-40AB-A23D-A6A0CA6B95E0}" srcOrd="11" destOrd="0" presId="urn:microsoft.com/office/officeart/2016/7/layout/RepeatingBendingProcessNew"/>
    <dgm:cxn modelId="{AB0F0FF0-3A13-40D6-AF27-F2EC78061DCA}" type="presParOf" srcId="{801B41EE-E562-40AB-A23D-A6A0CA6B95E0}" destId="{211014A9-2BB8-4D1D-B76A-C8E3923D0778}" srcOrd="0" destOrd="0" presId="urn:microsoft.com/office/officeart/2016/7/layout/RepeatingBendingProcessNew"/>
    <dgm:cxn modelId="{BCDB557E-D9AD-4552-BDD3-5287A3847233}" type="presParOf" srcId="{7E10E8D2-7209-4515-83BD-CB1507FEC33E}" destId="{9E0AD17E-327C-4CEB-8EBB-2C9CE25137A5}" srcOrd="12" destOrd="0" presId="urn:microsoft.com/office/officeart/2016/7/layout/RepeatingBendingProcessNew"/>
    <dgm:cxn modelId="{E443A143-2510-4799-804B-E1E87BF9E2A1}" type="presParOf" srcId="{7E10E8D2-7209-4515-83BD-CB1507FEC33E}" destId="{9D7F1550-5C99-4780-9A5C-8B1920E7861E}" srcOrd="13" destOrd="0" presId="urn:microsoft.com/office/officeart/2016/7/layout/RepeatingBendingProcessNew"/>
    <dgm:cxn modelId="{54155FCB-8A7D-40EA-AABD-BB7569C9EC0B}" type="presParOf" srcId="{9D7F1550-5C99-4780-9A5C-8B1920E7861E}" destId="{7A94CE36-2B85-443E-AAB3-C75DE724C2BF}" srcOrd="0" destOrd="0" presId="urn:microsoft.com/office/officeart/2016/7/layout/RepeatingBendingProcessNew"/>
    <dgm:cxn modelId="{3EECA1D5-1F66-4290-9CB8-10850BFECED0}" type="presParOf" srcId="{7E10E8D2-7209-4515-83BD-CB1507FEC33E}" destId="{CB0A7BDA-61CF-4B16-94B3-A7F200CDF9FD}" srcOrd="1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59004-87BF-4383-BD3C-A2485872CB96}">
      <dsp:nvSpPr>
        <dsp:cNvPr id="0" name=""/>
        <dsp:cNvSpPr/>
      </dsp:nvSpPr>
      <dsp:spPr>
        <a:xfrm>
          <a:off x="0" y="70793"/>
          <a:ext cx="5913437" cy="142155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Allows for assessment of the five domains of development mandated for assessment and intervention by IDEA </a:t>
          </a:r>
        </a:p>
      </dsp:txBody>
      <dsp:txXfrm>
        <a:off x="69394" y="140187"/>
        <a:ext cx="5774649" cy="1282762"/>
      </dsp:txXfrm>
    </dsp:sp>
    <dsp:sp modelId="{9A834C5F-E0A7-4033-8AD9-5FF8984CC717}">
      <dsp:nvSpPr>
        <dsp:cNvPr id="0" name=""/>
        <dsp:cNvSpPr/>
      </dsp:nvSpPr>
      <dsp:spPr>
        <a:xfrm>
          <a:off x="0" y="1492344"/>
          <a:ext cx="5913437" cy="307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5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Cognitive </a:t>
          </a:r>
        </a:p>
        <a:p>
          <a:pPr marL="228600" lvl="1" indent="-228600" algn="l" defTabSz="933450">
            <a:lnSpc>
              <a:spcPct val="90000"/>
            </a:lnSpc>
            <a:spcBef>
              <a:spcPct val="0"/>
            </a:spcBef>
            <a:spcAft>
              <a:spcPct val="20000"/>
            </a:spcAft>
            <a:buChar char="•"/>
          </a:pPr>
          <a:r>
            <a:rPr lang="en-US" sz="2100" kern="1200"/>
            <a:t>Social-Emotional </a:t>
          </a:r>
        </a:p>
        <a:p>
          <a:pPr marL="228600" lvl="1" indent="-228600" algn="l" defTabSz="933450">
            <a:lnSpc>
              <a:spcPct val="90000"/>
            </a:lnSpc>
            <a:spcBef>
              <a:spcPct val="0"/>
            </a:spcBef>
            <a:spcAft>
              <a:spcPct val="20000"/>
            </a:spcAft>
            <a:buChar char="•"/>
          </a:pPr>
          <a:r>
            <a:rPr lang="en-US" sz="2100" kern="1200"/>
            <a:t>Adaptive Behavior </a:t>
          </a:r>
        </a:p>
        <a:p>
          <a:pPr marL="228600" lvl="1" indent="-228600" algn="l" defTabSz="933450">
            <a:lnSpc>
              <a:spcPct val="90000"/>
            </a:lnSpc>
            <a:spcBef>
              <a:spcPct val="0"/>
            </a:spcBef>
            <a:spcAft>
              <a:spcPct val="20000"/>
            </a:spcAft>
            <a:buChar char="•"/>
          </a:pPr>
          <a:r>
            <a:rPr lang="en-US" sz="2100" kern="1200"/>
            <a:t>Communication </a:t>
          </a:r>
        </a:p>
        <a:p>
          <a:pPr marL="457200" lvl="2" indent="-228600" algn="l" defTabSz="933450">
            <a:lnSpc>
              <a:spcPct val="90000"/>
            </a:lnSpc>
            <a:spcBef>
              <a:spcPct val="0"/>
            </a:spcBef>
            <a:spcAft>
              <a:spcPct val="20000"/>
            </a:spcAft>
            <a:buChar char="•"/>
          </a:pPr>
          <a:r>
            <a:rPr lang="en-US" sz="2100" kern="1200" baseline="0"/>
            <a:t>Receptive language </a:t>
          </a:r>
          <a:endParaRPr lang="en-US" sz="2100" kern="1200"/>
        </a:p>
        <a:p>
          <a:pPr marL="457200" lvl="2" indent="-228600" algn="l" defTabSz="933450">
            <a:lnSpc>
              <a:spcPct val="90000"/>
            </a:lnSpc>
            <a:spcBef>
              <a:spcPct val="0"/>
            </a:spcBef>
            <a:spcAft>
              <a:spcPct val="20000"/>
            </a:spcAft>
            <a:buChar char="•"/>
          </a:pPr>
          <a:r>
            <a:rPr lang="en-US" sz="2100" kern="1200" baseline="0"/>
            <a:t>Expressive language </a:t>
          </a:r>
          <a:endParaRPr lang="en-US" sz="2100" kern="1200"/>
        </a:p>
        <a:p>
          <a:pPr marL="228600" lvl="1" indent="-228600" algn="l" defTabSz="933450">
            <a:lnSpc>
              <a:spcPct val="90000"/>
            </a:lnSpc>
            <a:spcBef>
              <a:spcPct val="0"/>
            </a:spcBef>
            <a:spcAft>
              <a:spcPct val="20000"/>
            </a:spcAft>
            <a:buChar char="•"/>
          </a:pPr>
          <a:r>
            <a:rPr lang="en-US" sz="2100" kern="1200"/>
            <a:t>Physical Development</a:t>
          </a:r>
        </a:p>
        <a:p>
          <a:pPr marL="457200" lvl="2" indent="-228600" algn="l" defTabSz="933450">
            <a:lnSpc>
              <a:spcPct val="90000"/>
            </a:lnSpc>
            <a:spcBef>
              <a:spcPct val="0"/>
            </a:spcBef>
            <a:spcAft>
              <a:spcPct val="20000"/>
            </a:spcAft>
            <a:buChar char="•"/>
          </a:pPr>
          <a:r>
            <a:rPr lang="en-US" sz="2100" kern="1200" baseline="0"/>
            <a:t>Gross motor </a:t>
          </a:r>
          <a:endParaRPr lang="en-US" sz="2100" kern="1200"/>
        </a:p>
        <a:p>
          <a:pPr marL="457200" lvl="2" indent="-228600" algn="l" defTabSz="933450">
            <a:lnSpc>
              <a:spcPct val="90000"/>
            </a:lnSpc>
            <a:spcBef>
              <a:spcPct val="0"/>
            </a:spcBef>
            <a:spcAft>
              <a:spcPct val="20000"/>
            </a:spcAft>
            <a:buChar char="•"/>
          </a:pPr>
          <a:r>
            <a:rPr lang="en-US" sz="2100" kern="1200" baseline="0"/>
            <a:t>Fine motor</a:t>
          </a:r>
          <a:endParaRPr lang="en-US" sz="2100" kern="1200"/>
        </a:p>
      </dsp:txBody>
      <dsp:txXfrm>
        <a:off x="0" y="1492344"/>
        <a:ext cx="5913437" cy="3073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9B431-73CF-4173-B2C8-A59A71BCF78A}">
      <dsp:nvSpPr>
        <dsp:cNvPr id="0" name=""/>
        <dsp:cNvSpPr/>
      </dsp:nvSpPr>
      <dsp:spPr>
        <a:xfrm>
          <a:off x="2452850" y="454240"/>
          <a:ext cx="352283" cy="91440"/>
        </a:xfrm>
        <a:custGeom>
          <a:avLst/>
          <a:gdLst/>
          <a:ahLst/>
          <a:cxnLst/>
          <a:rect l="0" t="0" r="0" b="0"/>
          <a:pathLst>
            <a:path>
              <a:moveTo>
                <a:pt x="0" y="45720"/>
              </a:moveTo>
              <a:lnTo>
                <a:pt x="35228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19420" y="498045"/>
        <a:ext cx="19144" cy="3828"/>
      </dsp:txXfrm>
    </dsp:sp>
    <dsp:sp modelId="{BC0890B9-EFC8-4C59-B207-0D79B76D8A8C}">
      <dsp:nvSpPr>
        <dsp:cNvPr id="0" name=""/>
        <dsp:cNvSpPr/>
      </dsp:nvSpPr>
      <dsp:spPr>
        <a:xfrm>
          <a:off x="789940" y="547"/>
          <a:ext cx="1664710" cy="9988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72" tIns="85624" rIns="81572" bIns="85624" numCol="1" spcCol="1270" anchor="ctr" anchorCtr="0">
          <a:noAutofit/>
        </a:bodyPr>
        <a:lstStyle/>
        <a:p>
          <a:pPr marL="0" lvl="0" indent="0" algn="ctr" defTabSz="533400">
            <a:lnSpc>
              <a:spcPct val="90000"/>
            </a:lnSpc>
            <a:spcBef>
              <a:spcPct val="0"/>
            </a:spcBef>
            <a:spcAft>
              <a:spcPct val="35000"/>
            </a:spcAft>
            <a:buNone/>
          </a:pPr>
          <a:r>
            <a:rPr lang="en-US" sz="1200" kern="1200"/>
            <a:t>What makes up a good goal for an IEP: </a:t>
          </a:r>
        </a:p>
      </dsp:txBody>
      <dsp:txXfrm>
        <a:off x="789940" y="547"/>
        <a:ext cx="1664710" cy="998826"/>
      </dsp:txXfrm>
    </dsp:sp>
    <dsp:sp modelId="{223864E0-C47B-4032-996C-7DC49EF638C0}">
      <dsp:nvSpPr>
        <dsp:cNvPr id="0" name=""/>
        <dsp:cNvSpPr/>
      </dsp:nvSpPr>
      <dsp:spPr>
        <a:xfrm>
          <a:off x="4500444" y="454240"/>
          <a:ext cx="352283" cy="91440"/>
        </a:xfrm>
        <a:custGeom>
          <a:avLst/>
          <a:gdLst/>
          <a:ahLst/>
          <a:cxnLst/>
          <a:rect l="0" t="0" r="0" b="0"/>
          <a:pathLst>
            <a:path>
              <a:moveTo>
                <a:pt x="0" y="45720"/>
              </a:moveTo>
              <a:lnTo>
                <a:pt x="35228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67013" y="498045"/>
        <a:ext cx="19144" cy="3828"/>
      </dsp:txXfrm>
    </dsp:sp>
    <dsp:sp modelId="{C2633C11-09E5-4459-9DFD-4CE445FAEABE}">
      <dsp:nvSpPr>
        <dsp:cNvPr id="0" name=""/>
        <dsp:cNvSpPr/>
      </dsp:nvSpPr>
      <dsp:spPr>
        <a:xfrm>
          <a:off x="2837533" y="547"/>
          <a:ext cx="1664710" cy="9988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72" tIns="85624" rIns="81572" bIns="85624" numCol="1" spcCol="1270" anchor="ctr" anchorCtr="0">
          <a:noAutofit/>
        </a:bodyPr>
        <a:lstStyle/>
        <a:p>
          <a:pPr marL="0" lvl="0" indent="0" algn="ctr" defTabSz="533400">
            <a:lnSpc>
              <a:spcPct val="90000"/>
            </a:lnSpc>
            <a:spcBef>
              <a:spcPct val="0"/>
            </a:spcBef>
            <a:spcAft>
              <a:spcPct val="35000"/>
            </a:spcAft>
            <a:buNone/>
          </a:pPr>
          <a:r>
            <a:rPr lang="en-US" sz="1200" kern="1200"/>
            <a:t>Be specific and focus on one skill at a time  </a:t>
          </a:r>
        </a:p>
      </dsp:txBody>
      <dsp:txXfrm>
        <a:off x="2837533" y="547"/>
        <a:ext cx="1664710" cy="998826"/>
      </dsp:txXfrm>
    </dsp:sp>
    <dsp:sp modelId="{AC061E5C-08CB-467C-BA4D-F42128162A95}">
      <dsp:nvSpPr>
        <dsp:cNvPr id="0" name=""/>
        <dsp:cNvSpPr/>
      </dsp:nvSpPr>
      <dsp:spPr>
        <a:xfrm>
          <a:off x="1622295" y="997573"/>
          <a:ext cx="4095187" cy="352283"/>
        </a:xfrm>
        <a:custGeom>
          <a:avLst/>
          <a:gdLst/>
          <a:ahLst/>
          <a:cxnLst/>
          <a:rect l="0" t="0" r="0" b="0"/>
          <a:pathLst>
            <a:path>
              <a:moveTo>
                <a:pt x="4095187" y="0"/>
              </a:moveTo>
              <a:lnTo>
                <a:pt x="4095187" y="193241"/>
              </a:lnTo>
              <a:lnTo>
                <a:pt x="0" y="193241"/>
              </a:lnTo>
              <a:lnTo>
                <a:pt x="0" y="35228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67062" y="1171800"/>
        <a:ext cx="205652" cy="3828"/>
      </dsp:txXfrm>
    </dsp:sp>
    <dsp:sp modelId="{E50A1091-9149-4633-B8AC-B712B252D76F}">
      <dsp:nvSpPr>
        <dsp:cNvPr id="0" name=""/>
        <dsp:cNvSpPr/>
      </dsp:nvSpPr>
      <dsp:spPr>
        <a:xfrm>
          <a:off x="4885127" y="547"/>
          <a:ext cx="1664710" cy="9988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72" tIns="85624" rIns="81572" bIns="85624" numCol="1" spcCol="1270" anchor="ctr" anchorCtr="0">
          <a:noAutofit/>
        </a:bodyPr>
        <a:lstStyle/>
        <a:p>
          <a:pPr marL="0" lvl="0" indent="0" algn="ctr" defTabSz="533400">
            <a:lnSpc>
              <a:spcPct val="90000"/>
            </a:lnSpc>
            <a:spcBef>
              <a:spcPct val="0"/>
            </a:spcBef>
            <a:spcAft>
              <a:spcPct val="35000"/>
            </a:spcAft>
            <a:buNone/>
          </a:pPr>
          <a:r>
            <a:rPr lang="en-US" sz="1200" kern="1200"/>
            <a:t>Be measurable to monitor progress  </a:t>
          </a:r>
        </a:p>
      </dsp:txBody>
      <dsp:txXfrm>
        <a:off x="4885127" y="547"/>
        <a:ext cx="1664710" cy="998826"/>
      </dsp:txXfrm>
    </dsp:sp>
    <dsp:sp modelId="{80D821D4-3695-4206-A44D-73AB97F7631E}">
      <dsp:nvSpPr>
        <dsp:cNvPr id="0" name=""/>
        <dsp:cNvSpPr/>
      </dsp:nvSpPr>
      <dsp:spPr>
        <a:xfrm>
          <a:off x="2452850" y="1835950"/>
          <a:ext cx="352283" cy="91440"/>
        </a:xfrm>
        <a:custGeom>
          <a:avLst/>
          <a:gdLst/>
          <a:ahLst/>
          <a:cxnLst/>
          <a:rect l="0" t="0" r="0" b="0"/>
          <a:pathLst>
            <a:path>
              <a:moveTo>
                <a:pt x="0" y="45720"/>
              </a:moveTo>
              <a:lnTo>
                <a:pt x="35228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19420" y="1879755"/>
        <a:ext cx="19144" cy="3828"/>
      </dsp:txXfrm>
    </dsp:sp>
    <dsp:sp modelId="{14D1E3E6-4D83-4C73-91A3-74348F924E93}">
      <dsp:nvSpPr>
        <dsp:cNvPr id="0" name=""/>
        <dsp:cNvSpPr/>
      </dsp:nvSpPr>
      <dsp:spPr>
        <a:xfrm>
          <a:off x="789940" y="1382256"/>
          <a:ext cx="1664710" cy="9988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72" tIns="85624" rIns="81572" bIns="85624" numCol="1" spcCol="1270" anchor="ctr" anchorCtr="0">
          <a:noAutofit/>
        </a:bodyPr>
        <a:lstStyle/>
        <a:p>
          <a:pPr marL="0" lvl="0" indent="0" algn="ctr" defTabSz="533400">
            <a:lnSpc>
              <a:spcPct val="90000"/>
            </a:lnSpc>
            <a:spcBef>
              <a:spcPct val="0"/>
            </a:spcBef>
            <a:spcAft>
              <a:spcPct val="35000"/>
            </a:spcAft>
            <a:buNone/>
          </a:pPr>
          <a:r>
            <a:rPr lang="en-US" sz="1200" kern="1200"/>
            <a:t>Use action words to describe how to address the skill Be realistic by keeping the child’s abilities in mind  </a:t>
          </a:r>
        </a:p>
      </dsp:txBody>
      <dsp:txXfrm>
        <a:off x="789940" y="1382256"/>
        <a:ext cx="1664710" cy="998826"/>
      </dsp:txXfrm>
    </dsp:sp>
    <dsp:sp modelId="{CD7D6634-07D8-4FE5-BB06-C826728FFAA1}">
      <dsp:nvSpPr>
        <dsp:cNvPr id="0" name=""/>
        <dsp:cNvSpPr/>
      </dsp:nvSpPr>
      <dsp:spPr>
        <a:xfrm>
          <a:off x="4500444" y="1835950"/>
          <a:ext cx="352283" cy="91440"/>
        </a:xfrm>
        <a:custGeom>
          <a:avLst/>
          <a:gdLst/>
          <a:ahLst/>
          <a:cxnLst/>
          <a:rect l="0" t="0" r="0" b="0"/>
          <a:pathLst>
            <a:path>
              <a:moveTo>
                <a:pt x="0" y="45720"/>
              </a:moveTo>
              <a:lnTo>
                <a:pt x="35228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67013" y="1879755"/>
        <a:ext cx="19144" cy="3828"/>
      </dsp:txXfrm>
    </dsp:sp>
    <dsp:sp modelId="{902B7719-3CE5-47D9-BFC1-3CC108B3EA4A}">
      <dsp:nvSpPr>
        <dsp:cNvPr id="0" name=""/>
        <dsp:cNvSpPr/>
      </dsp:nvSpPr>
      <dsp:spPr>
        <a:xfrm>
          <a:off x="2837533" y="1382256"/>
          <a:ext cx="1664710" cy="9988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72" tIns="85624" rIns="81572" bIns="85624" numCol="1" spcCol="1270" anchor="ctr" anchorCtr="0">
          <a:noAutofit/>
        </a:bodyPr>
        <a:lstStyle/>
        <a:p>
          <a:pPr marL="0" lvl="0" indent="0" algn="ctr" defTabSz="533400">
            <a:lnSpc>
              <a:spcPct val="90000"/>
            </a:lnSpc>
            <a:spcBef>
              <a:spcPct val="0"/>
            </a:spcBef>
            <a:spcAft>
              <a:spcPct val="35000"/>
            </a:spcAft>
            <a:buNone/>
          </a:pPr>
          <a:r>
            <a:rPr lang="en-US" sz="1200" kern="1200"/>
            <a:t>Be time limited and attainable within the school year </a:t>
          </a:r>
        </a:p>
      </dsp:txBody>
      <dsp:txXfrm>
        <a:off x="2837533" y="1382256"/>
        <a:ext cx="1664710" cy="998826"/>
      </dsp:txXfrm>
    </dsp:sp>
    <dsp:sp modelId="{801B41EE-E562-40AB-A23D-A6A0CA6B95E0}">
      <dsp:nvSpPr>
        <dsp:cNvPr id="0" name=""/>
        <dsp:cNvSpPr/>
      </dsp:nvSpPr>
      <dsp:spPr>
        <a:xfrm>
          <a:off x="1622295" y="2379283"/>
          <a:ext cx="4095187" cy="352283"/>
        </a:xfrm>
        <a:custGeom>
          <a:avLst/>
          <a:gdLst/>
          <a:ahLst/>
          <a:cxnLst/>
          <a:rect l="0" t="0" r="0" b="0"/>
          <a:pathLst>
            <a:path>
              <a:moveTo>
                <a:pt x="4095187" y="0"/>
              </a:moveTo>
              <a:lnTo>
                <a:pt x="4095187" y="193241"/>
              </a:lnTo>
              <a:lnTo>
                <a:pt x="0" y="193241"/>
              </a:lnTo>
              <a:lnTo>
                <a:pt x="0" y="35228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67062" y="2553510"/>
        <a:ext cx="205652" cy="3828"/>
      </dsp:txXfrm>
    </dsp:sp>
    <dsp:sp modelId="{FA762B87-BD45-4EF2-96D6-781161D4FF29}">
      <dsp:nvSpPr>
        <dsp:cNvPr id="0" name=""/>
        <dsp:cNvSpPr/>
      </dsp:nvSpPr>
      <dsp:spPr>
        <a:xfrm>
          <a:off x="4885127" y="1382256"/>
          <a:ext cx="1664710" cy="9988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72" tIns="85624" rIns="81572" bIns="85624" numCol="1" spcCol="1270" anchor="ctr" anchorCtr="0">
          <a:noAutofit/>
        </a:bodyPr>
        <a:lstStyle/>
        <a:p>
          <a:pPr marL="0" lvl="0" indent="0" algn="ctr" defTabSz="533400">
            <a:lnSpc>
              <a:spcPct val="90000"/>
            </a:lnSpc>
            <a:spcBef>
              <a:spcPct val="0"/>
            </a:spcBef>
            <a:spcAft>
              <a:spcPct val="35000"/>
            </a:spcAft>
            <a:buNone/>
          </a:pPr>
          <a:r>
            <a:rPr lang="en-US" sz="1200" kern="1200"/>
            <a:t>What to expect with setting goals:  </a:t>
          </a:r>
        </a:p>
      </dsp:txBody>
      <dsp:txXfrm>
        <a:off x="4885127" y="1382256"/>
        <a:ext cx="1664710" cy="998826"/>
      </dsp:txXfrm>
    </dsp:sp>
    <dsp:sp modelId="{9D7F1550-5C99-4780-9A5C-8B1920E7861E}">
      <dsp:nvSpPr>
        <dsp:cNvPr id="0" name=""/>
        <dsp:cNvSpPr/>
      </dsp:nvSpPr>
      <dsp:spPr>
        <a:xfrm>
          <a:off x="2452850" y="3217659"/>
          <a:ext cx="352283" cy="91440"/>
        </a:xfrm>
        <a:custGeom>
          <a:avLst/>
          <a:gdLst/>
          <a:ahLst/>
          <a:cxnLst/>
          <a:rect l="0" t="0" r="0" b="0"/>
          <a:pathLst>
            <a:path>
              <a:moveTo>
                <a:pt x="0" y="45720"/>
              </a:moveTo>
              <a:lnTo>
                <a:pt x="35228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19420" y="3261465"/>
        <a:ext cx="19144" cy="3828"/>
      </dsp:txXfrm>
    </dsp:sp>
    <dsp:sp modelId="{9E0AD17E-327C-4CEB-8EBB-2C9CE25137A5}">
      <dsp:nvSpPr>
        <dsp:cNvPr id="0" name=""/>
        <dsp:cNvSpPr/>
      </dsp:nvSpPr>
      <dsp:spPr>
        <a:xfrm>
          <a:off x="789940" y="2763966"/>
          <a:ext cx="1664710" cy="9988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72" tIns="85624" rIns="81572" bIns="85624" numCol="1" spcCol="1270" anchor="ctr" anchorCtr="0">
          <a:noAutofit/>
        </a:bodyPr>
        <a:lstStyle/>
        <a:p>
          <a:pPr marL="0" lvl="0" indent="0" algn="ctr" defTabSz="533400">
            <a:lnSpc>
              <a:spcPct val="90000"/>
            </a:lnSpc>
            <a:spcBef>
              <a:spcPct val="0"/>
            </a:spcBef>
            <a:spcAft>
              <a:spcPct val="35000"/>
            </a:spcAft>
            <a:buNone/>
          </a:pPr>
          <a:r>
            <a:rPr lang="en-US" sz="1200" kern="1200"/>
            <a:t>Number of goals depends on each child </a:t>
          </a:r>
        </a:p>
      </dsp:txBody>
      <dsp:txXfrm>
        <a:off x="789940" y="2763966"/>
        <a:ext cx="1664710" cy="998826"/>
      </dsp:txXfrm>
    </dsp:sp>
    <dsp:sp modelId="{CB0A7BDA-61CF-4B16-94B3-A7F200CDF9FD}">
      <dsp:nvSpPr>
        <dsp:cNvPr id="0" name=""/>
        <dsp:cNvSpPr/>
      </dsp:nvSpPr>
      <dsp:spPr>
        <a:xfrm>
          <a:off x="2837533" y="2763966"/>
          <a:ext cx="1664710" cy="9988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72" tIns="85624" rIns="81572" bIns="85624" numCol="1" spcCol="1270" anchor="ctr" anchorCtr="0">
          <a:noAutofit/>
        </a:bodyPr>
        <a:lstStyle/>
        <a:p>
          <a:pPr marL="0" lvl="0" indent="0" algn="ctr" defTabSz="533400">
            <a:lnSpc>
              <a:spcPct val="90000"/>
            </a:lnSpc>
            <a:spcBef>
              <a:spcPct val="0"/>
            </a:spcBef>
            <a:spcAft>
              <a:spcPct val="35000"/>
            </a:spcAft>
            <a:buNone/>
          </a:pPr>
          <a:r>
            <a:rPr lang="en-US" sz="1200" kern="1200"/>
            <a:t>Determine which team member is responsible for helping your child meet those goals. (Teacher vs. Therapist) </a:t>
          </a:r>
        </a:p>
      </dsp:txBody>
      <dsp:txXfrm>
        <a:off x="2837533" y="2763966"/>
        <a:ext cx="1664710" cy="9988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7T18:51:06.871"/>
    </inkml:context>
    <inkml:brush xml:id="br0">
      <inkml:brushProperty name="width" value="0.1" units="cm"/>
      <inkml:brushProperty name="height" value="0.1" units="cm"/>
      <inkml:brushProperty name="color" value="#E71224"/>
    </inkml:brush>
  </inkml:definitions>
  <inkml:trace contextRef="#ctx0" brushRef="#br0">15610 4631 16383 0 0,'6'12'0'0'0,"14"16"0"0"0,10 9 0 0 0,-1 17 0 0 0,1 10 0 0 0,8 7 0 0 0,3 3 0 0 0,6 8 0 0 0,8 6 0 0 0,-6-4 0 0 0,1-5 0 0 0,4 2 0 0 0,4 5 0 0 0,0 0 0 0 0,-6-2 0 0 0,2-10 0 0 0,-4-6 0 0 0,-9-7 0 0 0,0-9 0 0 0,-1-14 0 0 0,4-12 0 0 0,2-11 0 0 0,-2-2 0 0 0,-2 2 0 0 0,-2 0 0 0 0,-2-4 0 0 0,-2-3 0 0 0,12 3 0 0 0,9 5 0 0 0,1 1 0 0 0,2-4 0 0 0,10 3 0 0 0,5 5 0 0 0,7-2 0 0 0,1 2 0 0 0,0 4 0 0 0,-3-3 0 0 0,3 1 0 0 0,-7-3 0 0 0,2 1 0 0 0,-6 2 0 0 0,2 4 0 0 0,1 3 0 0 0,-6-3 0 0 0,-10-7 0 0 0,-2-6 0 0 0,-4-6 0 0 0,-1 8 0 0 0,10 7 0 0 0,7 0 0 0 0,-10 1 0 0 0,4-2 0 0 0,4 0 0 0 0,19 9 0 0 0,14-1 0 0 0,14 6 0 0 0,-7-2 0 0 0,3-2 0 0 0,12 6 0 0 0,-2 3 0 0 0,-4-6 0 0 0,3-3 0 0 0,-8-7 0 0 0,2-7 0 0 0,-18-2 0 0 0,-2-2 0 0 0,-10-5 0 0 0,5 9 0 0 0,5 1 0 0 0,4-2 0 0 0,5-5 0 0 0,2-4 0 0 0,-4-3 0 0 0,-1-3 0 0 0,-12-1 0 0 0,-2-2 0 0 0,-10 0 0 0 0,-12 1 0 0 0,-4-1 0 0 0,-6 0 0 0 0,-13-5 0 0 0,-6-2 0 0 0,-10-6 0 0 0,-2-6 0 0 0,-6-6 0 0 0,2-4 0 0 0,-4-4 0 0 0,3-1 0 0 0,4-1 0 0 0,-1-7 0 0 0,-5-1 0 0 0,-4 0 0 0 0,8-4 0 0 0,6 0 0 0 0,0 2 0 0 0,1-9 0 0 0,2-7 0 0 0,8-11 0 0 0,-1 0 0 0 0,-8 2 0 0 0,-1 6 0 0 0,-6 8 0 0 0,0-4 0 0 0,-4-9 0 0 0,2-6 0 0 0,4 11 0 0 0,4-1 0 0 0,-3 3 0 0 0,2 2 0 0 0,-5 4 0 0 0,-5 7 0 0 0,7 5 0 0 0,0 4 0 0 0,-4 4 0 0 0,-5 1 0 0 0,-5-4 0 0 0,-4-2 0 0 0,-2 0 0 0 0,-2-4 0 0 0,-6 5 0 0 0,-3 4 0 0 0,0-4 0 0 0,2-1 0 0 0,2 0 0 0 0,2 2 0 0 0,2 2 0 0 0,-6-5 0 0 0,-7-1 0 0 0,-1 0 0 0 0,-5-3 0 0 0,2 0 0 0 0,-2-5 0 0 0,2 2 0 0 0,4 2 0 0 0,5 4 0 0 0,3 3 0 0 0,-3 3 0 0 0,-5 2 0 0 0,-14 1 0 0 0,-1 0 0 0 0,-2 0 0 0 0,-1 7 0 0 0,-2 7 0 0 0,-1 2 0 0 0,0 3 0 0 0,0-6 0 0 0,-1-1 0 0 0,-6-2 0 0 0,-1-2 0 0 0,0 3 0 0 0,1-1 0 0 0,8-1 0 0 0,-2 3 0 0 0,-13 6 0 0 0,-4 5 0 0 0,7-1 0 0 0,5 2 0 0 0,-3 3 0 0 0,1-4 0 0 0,-4 1 0 0 0,-7 2 0 0 0,0-4 0 0 0,3-5 0 0 0,5 0 0 0 0,4 4 0 0 0,2 3 0 0 0,3 4 0 0 0,-4 4 0 0 0,-2 1 0 0 0,-5 2 0 0 0,0 1 0 0 0,-5-1 0 0 0,1-5 0 0 0,-2-2 0 0 0,2 0 0 0 0,-3 1 0 0 0,2-4 0 0 0,5-1 0 0 0,4 2 0 0 0,3 2 0 0 0,4 3 0 0 0,1 1 0 0 0,1 2 0 0 0,0 1 0 0 0,1 0 0 0 0,-1-5 0 0 0,0-3 0 0 0,1 1 0 0 0,-2 1 0 0 0,1-4 0 0 0,0-1 0 0 0,0 2 0 0 0,-1 3 0 0 0,1 1 0 0 0,0 3 0 0 0,6-5 0 0 0,-5-2 0 0 0,-1 2 0 0 0,-2 1 0 0 0,-6 2 0 0 0,-2 2 0 0 0,1 1 0 0 0,1 1 0 0 0,3 0 0 0 0,2 0 0 0 0,-5 0 0 0 0,-1 1 0 0 0,2-1 0 0 0,-6 0 0 0 0,1 0 0 0 0,-10 0 0 0 0,-7 0 0 0 0,-12 0 0 0 0,3 0 0 0 0,0 0 0 0 0,-10-12 0 0 0,2-4 0 0 0,9 1 0 0 0,5 3 0 0 0,8 3 0 0 0,8 4 0 0 0,0 2 0 0 0,3 2 0 0 0,4 1 0 0 0,4 0 0 0 0,1 1 0 0 0,3-1 0 0 0,-5 1 0 0 0,-2-1 0 0 0,-17 1 0 0 0,-5-1 0 0 0,-3 0 0 0 0,4 0 0 0 0,7 0 0 0 0,1 0 0 0 0,4 0 0 0 0,5 0 0 0 0,-2 0 0 0 0,2 0 0 0 0,3 0 0 0 0,3 0 0 0 0,2 0 0 0 0,2 0 0 0 0,1 0 0 0 0,7 6 0 0 0,2 2 0 0 0,0-1 0 0 0,-2-1 0 0 0,-13 5 0 0 0,-7-1 0 0 0,0 5 0 0 0,3 0 0 0 0,2-3 0 0 0,3-3 0 0 0,-4-4 0 0 0,0-2 0 0 0,2 4 0 0 0,2 1 0 0 0,-4 6 0 0 0,0-1 0 0 0,1 10 0 0 0,2 2 0 0 0,3-5 0 0 0,-5 2 0 0 0,0 2 0 0 0,1 3 0 0 0,2 3 0 0 0,1-3 0 0 0,3-1 0 0 0,7 2 0 0 0,2 7 0 0 0,0 17 0 0 0,6 5 0 0 0,5 4 0 0 0,-6 5 0 0 0,2-4 0 0 0,3-5 0 0 0,5-8 0 0 0,5-5 0 0 0,4 2 0 0 0,2-2 0 0 0,2-1 0 0 0,1-9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7T19:46:50.400"/>
    </inkml:context>
    <inkml:brush xml:id="br0">
      <inkml:brushProperty name="width" value="0.1" units="cm"/>
      <inkml:brushProperty name="height" value="0.1" units="cm"/>
      <inkml:brushProperty name="color" value="#E71224"/>
    </inkml:brush>
  </inkml:definitions>
  <inkml:trace contextRef="#ctx0" brushRef="#br0">13345 7533 16383 0 0,'6'-6'0'0'0,"2"-8"0"0"0,11-8 0 0 0,15-5 0 0 0,14-6 0 0 0,4-1 0 0 0,0 3 0 0 0,2-3 0 0 0,-1-4 0 0 0,-4 6 0 0 0,-5 8 0 0 0,-3 2 0 0 0,3-7 0 0 0,1-4 0 0 0,-3-4 0 0 0,-7 0 0 0 0,-4-7 0 0 0,-8-7 0 0 0,-1-2 0 0 0,-10 3 0 0 0,-20 4 0 0 0,-20-3 0 0 0,-11 2 0 0 0,-6 2 0 0 0,-6-3 0 0 0,-1-5 0 0 0,2 0 0 0 0,4-3 0 0 0,4 2 0 0 0,3 5 0 0 0,2-2 0 0 0,1 2 0 0 0,1-3 0 0 0,1 2 0 0 0,5 3 0 0 0,2-3 0 0 0,0 2 0 0 0,-2 3 0 0 0,-13 3 0 0 0,-7 2 0 0 0,0 3 0 0 0,-4 1 0 0 0,1 7 0 0 0,-2-4 0 0 0,1 4 0 0 0,10 0 0 0 0,7 6 0 0 0,-3 7 0 0 0,-1 6 0 0 0,-6 4 0 0 0,-6-2 0 0 0,-1-1 0 0 0,-4-9 0 0 0,3-3 0 0 0,4 3 0 0 0,-2 4 0 0 0,3 4 0 0 0,3 5 0 0 0,3 2 0 0 0,-2 2 0 0 0,0 2 0 0 0,1-1 0 0 0,3 7 0 0 0,-4 14 0 0 0,0 9 0 0 0,1 6 0 0 0,3 2 0 0 0,1 8 0 0 0,-3 13 0 0 0,5 2 0 0 0,3-2 0 0 0,7-6 0 0 0,9-5 0 0 0,1-12 0 0 0,4-5 0 0 0,5 3 0 0 0,3 3 0 0 0,3 1 0 0 0,2-1 0 0 0,1 0 0 0 0,0 0 0 0 0,1 5 0 0 0,0 2 0 0 0,-12 5 0 0 0,-5 0 0 0 0,1-1 0 0 0,3 2 0 0 0,3-1 0 0 0,4-3 0 0 0,2-4 0 0 0,2 4 0 0 0,1 0 0 0 0,6-8 0 0 0,3 1 0 0 0,-1 1 0 0 0,5-8 0 0 0,6-2 0 0 0,5 0 0 0 0,-1 0 0 0 0,2 1 0 0 0,2 2 0 0 0,3 1 0 0 0,2 0 0 0 0,2 1 0 0 0,1-5 0 0 0,-6-3 0 0 0,5 1 0 0 0,8-5 0 0 0,3 1 0 0 0,0-5 0 0 0,-1-6 0 0 0,-3-4 0 0 0,-2-4 0 0 0,-2-3 0 0 0,-1-2 0 0 0,-1 0 0 0 0,0-1 0 0 0,0 6 0 0 0,0 2 0 0 0,0 6 0 0 0,0 1 0 0 0,6-3 0 0 0,2-2 0 0 0,0-3 0 0 0,-1-3 0 0 0,-3-1 0 0 0,-1-2 0 0 0,5 0 0 0 0,1-1 0 0 0,-1 1 0 0 0,10 5 0 0 0,2 3 0 0 0,4-1 0 0 0,-2-1 0 0 0,-5-2 0 0 0,-12-1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8T14:22:36.376"/>
    </inkml:context>
    <inkml:brush xml:id="br0">
      <inkml:brushProperty name="width" value="0.1" units="cm"/>
      <inkml:brushProperty name="height" value="0.1" units="cm"/>
      <inkml:brushProperty name="color" value="#E71224"/>
    </inkml:brush>
  </inkml:definitions>
  <inkml:trace contextRef="#ctx0" brushRef="#br0">20572 7146 16383 0 0,'0'6'0'0'0,"0"8"0"0"0,0 7 0 0 0,0 5 0 0 0,0 5 0 0 0,0 9 0 0 0,0 3 0 0 0,0 0 0 0 0,0-2 0 0 0,0-1 0 0 0,5-3 0 0 0,9 17 0 0 0,1 4 0 0 0,4-1 0 0 0,-1-6 0 0 0,-4-4 0 0 0,-4-6 0 0 0,-4 3 0 0 0,-3-1 0 0 0,-1-1 0 0 0,-2 3 0 0 0,-1 0 0 0 0,0-2 0 0 0,6 4 0 0 0,2-1 0 0 0,0-3 0 0 0,-1-2 0 0 0,-2-2 0 0 0,-1-3 0 0 0,-2 0 0 0 0,-1-2 0 0 0,1 0 0 0 0,-2-1 0 0 0,1 12 0 0 0,0 4 0 0 0,-1 6 0 0 0,7 4 0 0 0,8 5 0 0 0,6 2 0 0 0,7-10 0 0 0,4 3 0 0 0,3-2 0 0 0,1-12 0 0 0,1-13 0 0 0,-7-6 0 0 0,5 4 0 0 0,7-3 0 0 0,3-6 0 0 0,0-7 0 0 0,3 1 0 0 0,0-3 0 0 0,-2-4 0 0 0,9-2 0 0 0,18-3 0 0 0,20-2 0 0 0,0 0 0 0 0,3-2 0 0 0,-5-5 0 0 0,-5-3 0 0 0,1-4 0 0 0,-4-1 0 0 0,-3 2 0 0 0,-4-3 0 0 0,-9 2 0 0 0,-4-9 0 0 0,-1-7 0 0 0,-5 2 0 0 0,-11-6 0 0 0,-15-3 0 0 0,-6-2 0 0 0,-7-5 0 0 0,6-8 0 0 0,4 5 0 0 0,-3-1 0 0 0,1-4 0 0 0,2 7 0 0 0,2 4 0 0 0,-4 4 0 0 0,-6 2 0 0 0,-6 1 0 0 0,-6-6 0 0 0,-4-1 0 0 0,4-1 0 0 0,6 8 0 0 0,1 3 0 0 0,-2 0 0 0 0,9-5 0 0 0,0-3 0 0 0,-3-1 0 0 0,-4 1 0 0 0,-6-6 0 0 0,-2-6 0 0 0,-4-6 0 0 0,-2 0 0 0 0,0-2 0 0 0,-1 4 0 0 0,0 4 0 0 0,0 0 0 0 0,1 2 0 0 0,-1-2 0 0 0,1 1 0 0 0,0 4 0 0 0,0-3 0 0 0,0-4 0 0 0,-6 6 0 0 0,-13 0 0 0 0,-16-4 0 0 0,-1 0 0 0 0,0 10 0 0 0,-7-1 0 0 0,0 1 0 0 0,-6 7 0 0 0,1 9 0 0 0,1 4 0 0 0,5-2 0 0 0,2 4 0 0 0,3 4 0 0 0,1 5 0 0 0,-4 4 0 0 0,-1 3 0 0 0,-6-4 0 0 0,-12-2 0 0 0,-2 2 0 0 0,-1 1 0 0 0,3 1 0 0 0,0-3 0 0 0,-1-2 0 0 0,-9 1 0 0 0,3 2 0 0 0,-5 2 0 0 0,-15 2 0 0 0,-3-5 0 0 0,2-1 0 0 0,9 1 0 0 0,13 1 0 0 0,5 2 0 0 0,7 2 0 0 0,8 1 0 0 0,4 1 0 0 0,4 0 0 0 0,-3-6 0 0 0,-1-1 0 0 0,-5 0 0 0 0,0 1 0 0 0,-5-4 0 0 0,2 0 0 0 0,2 1 0 0 0,4 3 0 0 0,4 2 0 0 0,2 1 0 0 0,1-4 0 0 0,2-1 0 0 0,1 1 0 0 0,5 7 0 0 0,8 10 0 0 0,7 9 0 0 0,6 7 0 0 0,4 4 0 0 0,3 4 0 0 0,1 1 0 0 0,1 1 0 0 0,-1 0 0 0 0,6 0 0 0 0,7-7 0 0 0,2 4 0 0 0,-2 2 0 0 0,2-5 0 0 0,4-2 0 0 0,-1-11 0 0 0,-4-9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8T18:18:45.936"/>
    </inkml:context>
    <inkml:brush xml:id="br0">
      <inkml:brushProperty name="width" value="0.1" units="cm"/>
      <inkml:brushProperty name="height" value="0.1" units="cm"/>
      <inkml:brushProperty name="color" value="#008C3A"/>
    </inkml:brush>
  </inkml:definitions>
  <inkml:trace contextRef="#ctx0" brushRef="#br0">12603 11157 16383 0 0,'-6'-6'0'0'0,"-8"-7"0"0"0,-7-2 0 0 0,-5 2 0 0 0,-11 2 0 0 0,-5 5 0 0 0,0 2 0 0 0,0 7 0 0 0,3 10 0 0 0,-5 8 0 0 0,5 7 0 0 0,5 4 0 0 0,-11 8 0 0 0,3 3 0 0 0,-3 6 0 0 0,0 0 0 0 0,2-2 0 0 0,9 3 0 0 0,3-8 0 0 0,2-10 0 0 0,6-6 0 0 0,7 5 0 0 0,11 3 0 0 0,7 2 0 0 0,15 5 0 0 0,5 9 0 0 0,3 0 0 0 0,-1-1 0 0 0,-6-4 0 0 0,1-4 0 0 0,-4 3 0 0 0,8 0 0 0 0,6 4 0 0 0,3-1 0 0 0,3-2 0 0 0,0-8 0 0 0,1-6 0 0 0,0-7 0 0 0,-1-3 0 0 0,0-4 0 0 0,0 1 0 0 0,5 2 0 0 0,2-1 0 0 0,-1 1 0 0 0,5-2 0 0 0,0 1 0 0 0,-2-2 0 0 0,3-5 0 0 0,0-3 0 0 0,-3-5 0 0 0,3-1 0 0 0,-1-3 0 0 0,-2 0 0 0 0,3-7 0 0 0,-1-1 0 0 0,-2 0 0 0 0,-3 1 0 0 0,-3 3 0 0 0,-2 1 0 0 0,-1 1 0 0 0,-6-4 0 0 0,-3-2 0 0 0,0 1 0 0 0,2 2 0 0 0,7 1 0 0 0,4 1 0 0 0,1 2 0 0 0,-1 1 0 0 0,0 6 0 0 0,-2 2 0 0 0,-2-1 0 0 0,-5 5 0 0 0,-4 1 0 0 0,1-3 0 0 0,1-3 0 0 0,8-2 0 0 0,3-2 0 0 0,0-8 0 0 0,7-3 0 0 0,-6-5 0 0 0,2-1 0 0 0,6 2 0 0 0,-5-3 0 0 0,-5-5 0 0 0,-2 2 0 0 0,-2-3 0 0 0,-7-3 0 0 0,-2-3 0 0 0,1 2 0 0 0,1-5 0 0 0,-3-4 0 0 0,-1-2 0 0 0,8 0 0 0 0,5-1 0 0 0,1 7 0 0 0,1 2 0 0 0,-1 6 0 0 0,-6 2 0 0 0,-9-9 0 0 0,-8-4 0 0 0,0-3 0 0 0,-3-1 0 0 0,-3 0 0 0 0,-3 1 0 0 0,-3 0 0 0 0,-1 1 0 0 0,-7 6 0 0 0,-7 2 0 0 0,-9 0 0 0 0,0-1 0 0 0,-1-2 0 0 0,-10-1 0 0 0,-4-2 0 0 0,-2 0 0 0 0,-6-1 0 0 0,-1-1 0 0 0,8 1 0 0 0,4 0 0 0 0,1-1 0 0 0,2 1 0 0 0,6 0 0 0 0,0-1 0 0 0,6 1 0 0 0,-1-6 0 0 0,-2-2 0 0 0,-3 1 0 0 0,-9-5 0 0 0,-11 0 0 0 0,-9 8 0 0 0,-1 10 0 0 0,3 10 0 0 0,5 8 0 0 0,4 5 0 0 0,4 5 0 0 0,2 1 0 0 0,2 1 0 0 0,2 0 0 0 0,-1 0 0 0 0,-5-1 0 0 0,-2 0 0 0 0,0-1 0 0 0,2 0 0 0 0,0 0 0 0 0,3 0 0 0 0,0 0 0 0 0,2 0 0 0 0,-1 6 0 0 0,1 2 0 0 0,-5-1 0 0 0,-9 5 0 0 0,-6 0 0 0 0,-1-2 0 0 0,3-3 0 0 0,0-2 0 0 0,1-3 0 0 0,5-1 0 0 0,4 0 0 0 0,-2 4 0 0 0,0 2 0 0 0,2 0 0 0 0,-4 5 0 0 0,1-1 0 0 0,2 5 0 0 0,8 4 0 0 0,4 6 0 0 0,8-2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8T19:00:51.17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13556 13609 16383 0 0,'11'0'0'0'0,"10"-6"0"0"0,8-1 0 0 0,3-1 0 0 0,4 2 0 0 0,6 2 0 0 0,2 1 0 0 0,5-4 0 0 0,1-1 0 0 0,-4 1 0 0 0,-2 1 0 0 0,-4 2 0 0 0,-3 2 0 0 0,-2-5 0 0 0,0-1 0 0 0,4-5 0 0 0,3-1 0 0 0,-2 3 0 0 0,0 3 0 0 0,-8-3 0 0 0,3 0 0 0 0,0-4 0 0 0,7-4 0 0 0,2 0 0 0 0,-1-2 0 0 0,-2 2 0 0 0,3 5 0 0 0,1 4 0 0 0,-2 4 0 0 0,4 4 0 0 0,-1 1 0 0 0,-3 7 0 0 0,-1 20 0 0 0,-4 5 0 0 0,-1 4 0 0 0,3 13 0 0 0,2-2 0 0 0,-1-3 0 0 0,-1 4 0 0 0,-8-2 0 0 0,-9 4 0 0 0,-9-1 0 0 0,-6-2 0 0 0,-5-4 0 0 0,-3-3 0 0 0,-1-2 0 0 0,-1-2 0 0 0,0 5 0 0 0,1 2 0 0 0,0-1 0 0 0,12 4 0 0 0,4 0 0 0 0,5 5 0 0 0,0-1 0 0 0,2-3 0 0 0,-3-3 0 0 0,-5 2 0 0 0,-4 0 0 0 0,-5-3 0 0 0,-2-1 0 0 0,-2 2 0 0 0,-1 13 0 0 0,-1 1 0 0 0,0-2 0 0 0,0 7 0 0 0,0-2 0 0 0,1 1 0 0 0,0-5 0 0 0,0-5 0 0 0,-6-6 0 0 0,-8-5 0 0 0,-1-3 0 0 0,-4-2 0 0 0,-5-2 0 0 0,-3-5 0 0 0,-4-3 0 0 0,-2 1 0 0 0,-1-5 0 0 0,-1 1 0 0 0,-6-4 0 0 0,-2-5 0 0 0,-5 7 0 0 0,0 0 0 0 0,2 3 0 0 0,3-3 0 0 0,9 1 0 0 0,-1-3 0 0 0,-1-5 0 0 0,0-4 0 0 0,-5-4 0 0 0,-2-3 0 0 0,1-1 0 0 0,1-1 0 0 0,3-1 0 0 0,1 0 0 0 0,2 0 0 0 0,0 0 0 0 0,1 1 0 0 0,0 0 0 0 0,6 6 0 0 0,2 7 0 0 0,0 2 0 0 0,-2-2 0 0 0,-2-2 0 0 0,-7-4 0 0 0,-4-3 0 0 0,0-2 0 0 0,1-2 0 0 0,-4 0 0 0 0,-1-1 0 0 0,2 1 0 0 0,2-1 0 0 0,2 1 0 0 0,-3-1 0 0 0,-1 1 0 0 0,1 0 0 0 0,2 0 0 0 0,2 0 0 0 0,8-6 0 0 0,2-1 0 0 0,7-7 0 0 0,7-5 0 0 0,-1-6 0 0 0,3-10 0 0 0,-2-5 0 0 0,-6 4 0 0 0,-4 2 0 0 0,2-4 0 0 0,4-1 0 0 0,6-1 0 0 0,4 1 0 0 0,4 2 0 0 0,-3 1 0 0 0,0 1 0 0 0,0 0 0 0 0,2 1 0 0 0,2 0 0 0 0,1-6 0 0 0,1-1 0 0 0,1-1 0 0 0,0-4 0 0 0,0 0 0 0 0,1 2 0 0 0,-1 3 0 0 0,0 2 0 0 0,0 2 0 0 0,0 2 0 0 0,0 1 0 0 0,0 0 0 0 0,0 0 0 0 0,0-5 0 0 0,6-9 0 0 0,8 5 0 0 0,1-2 0 0 0,4 1 0 0 0,5 1 0 0 0,9 3 0 0 0,0 3 0 0 0,0 1 0 0 0,-1 1 0 0 0,-4-5 0 0 0,3-7 0 0 0,-3-8 0 0 0,-6 0 0 0 0,-7 4 0 0 0,-6-1 0 0 0,-4 2 0 0 0,-4 4 0 0 0,-1 4 0 0 0,-2 3 0 0 0,7 3 0 0 0,7 13 0 0 0,2 22 0 0 0,-1 17 0 0 0,-3 6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08T19:00:51.17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17626 13093 16383 0 0,'6'0'0'0'0,"7"0"0"0"0,20 0 0 0 0,15 0 0 0 0,11 0 0 0 0,19 0 0 0 0,14 0 0 0 0,14 0 0 0 0,6 0 0 0 0,-9 0 0 0 0,-17-6 0 0 0,-12-1 0 0 0,-12-1 0 0 0,-10 2 0 0 0,-10 2 0 0 0,-5 2 0 0 0,-3 0 0 0 0,-2 2 0 0 0,0 0 0 0 0,0 6 0 0 0,-6 8 0 0 0,-1 7 0 0 0,-4 6 0 0 0,-1 4 0 0 0,8 3 0 0 0,5 7 0 0 0,15 2 0 0 0,4 0 0 0 0,12-2 0 0 0,-1-1 0 0 0,-3-3 0 0 0,-8-1 0 0 0,-12-1 0 0 0,-7-1 0 0 0,-9 0 0 0 0,-9-1 0 0 0,-6 1 0 0 0,-6 0 0 0 0,-3 6 0 0 0,-1 2 0 0 0,-1-1 0 0 0,1-1 0 0 0,-1 4 0 0 0,1 1 0 0 0,0 3 0 0 0,-5 1 0 0 0,-2-4 0 0 0,1 4 0 0 0,1-2 0 0 0,2-3 0 0 0,1-3 0 0 0,2-2 0 0 0,1-3 0 0 0,0-1 0 0 0,0-1 0 0 0,0 0 0 0 0,1-1 0 0 0,-7 1 0 0 0,-7 0 0 0 0,-2 0 0 0 0,1-1 0 0 0,4 7 0 0 0,4 2 0 0 0,1 0 0 0 0,4 4 0 0 0,-6-6 0 0 0,0-4 0 0 0,0-2 0 0 0,2-1 0 0 0,-5 6 0 0 0,-11 7 0 0 0,-9 14 0 0 0,-5 7 0 0 0,-2 0 0 0 0,0-7 0 0 0,-1-14 0 0 0,2-8 0 0 0,0-11 0 0 0,1-10 0 0 0,0-8 0 0 0,-5-5 0 0 0,-2-4 0 0 0,-11-1 0 0 0,-2-2 0 0 0,2 1 0 0 0,-2 7 0 0 0,4 1 0 0 0,3 1 0 0 0,0 4 0 0 0,1 1 0 0 0,-3 4 0 0 0,-4-1 0 0 0,1-3 0 0 0,4-3 0 0 0,-2-4 0 0 0,-9-2 0 0 0,0-2 0 0 0,-2-1 0 0 0,4 0 0 0 0,6-1 0 0 0,0 0 0 0 0,3 1 0 0 0,5-1 0 0 0,9-5 0 0 0,11-13 0 0 0,3-4 0 0 0,6-3 0 0 0,5-4 0 0 0,4-2 0 0 0,-2 4 0 0 0,-6 8 0 0 0,-1 0 0 0 0,3-2 0 0 0,-3-2 0 0 0,1-4 0 0 0,4-3 0 0 0,2-1 0 0 0,4-7 0 0 0,2-4 0 0 0,1 1 0 0 0,1-4 0 0 0,0-1 0 0 0,1 3 0 0 0,0 2 0 0 0,-1 3 0 0 0,0 2 0 0 0,1 2 0 0 0,-1 0 0 0 0,0 2 0 0 0,0-1 0 0 0,6 0 0 0 0,1 1 0 0 0,1-1 0 0 0,-3 0 0 0 0,0-6 0 0 0,-3-2 0 0 0,0 1 0 0 0,-2 1 0 0 0,0 1 0 0 0,0 3 0 0 0,0 0 0 0 0,-1-5 0 0 0,1 0 0 0 0,0-1 0 0 0,0 3 0 0 0,0 1 0 0 0,0 1 0 0 0,0-4 0 0 0,0-1 0 0 0,0-11 0 0 0,0-3 0 0 0,0 4 0 0 0,0 3 0 0 0,0 6 0 0 0,0 3 0 0 0,0 3 0 0 0,6 8 0 0 0,1 3 0 0 0,1 0 0 0 0,-2-2 0 0 0,-2-7 0 0 0,-2-3 0 0 0,6 4 0 0 0,6 8 0 0 0,7 9 0 0 0,-1 1 0 0 0,3 3 0 0 0,9 5 0 0 0,-1-3 0 0 0,0 0 0 0 0,0 3 0 0 0,1 2 0 0 0,1 2 0 0 0,1-3 0 0 0,5-8 0 0 0,3-5 0 0 0,6-7 0 0 0,0-3 0 0 0,-3-4 0 0 0,-2 5 0 0 0,3 8 0 0 0,5 0 0 0 0,5 5 0 0 0,0 5 0 0 0,-11 4 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2/17/2025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2/17/2025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2">
                <a:shade val="80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2/17/2025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hyperlink" Target="https://pearsonagecalculator.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customXml" Target="../ink/ink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customXml" Target="../ink/ink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customXml" Target="../ink/ink3.xml"/><Relationship Id="rId5" Type="http://schemas.openxmlformats.org/officeDocument/2006/relationships/image" Target="../media/image19.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customXml" Target="../ink/ink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customXml" Target="../ink/ink6.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39.sv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9750" y="320446"/>
            <a:ext cx="10138660" cy="3023283"/>
          </a:xfrm>
        </p:spPr>
        <p:txBody>
          <a:bodyPr>
            <a:normAutofit fontScale="90000"/>
          </a:bodyPr>
          <a:lstStyle/>
          <a:p>
            <a:pPr algn="ctr"/>
            <a:br>
              <a:rPr lang="en-US" b="1">
                <a:solidFill>
                  <a:srgbClr val="FFFFFF"/>
                </a:solidFill>
                <a:latin typeface="Rockwell"/>
              </a:rPr>
            </a:br>
            <a:br>
              <a:rPr lang="en-US" b="1">
                <a:latin typeface="Rockwell"/>
              </a:rPr>
            </a:br>
            <a:r>
              <a:rPr lang="en-US" b="1">
                <a:latin typeface="Rockwell"/>
              </a:rPr>
              <a:t>DAYC-2  Training and Report Writing</a:t>
            </a:r>
            <a:r>
              <a:rPr lang="en-US">
                <a:latin typeface="Rockwell"/>
              </a:rPr>
              <a:t> </a:t>
            </a:r>
            <a:endParaRPr lang="en-US">
              <a:ea typeface="+mj-lt"/>
              <a:cs typeface="+mj-lt"/>
            </a:endParaRPr>
          </a:p>
          <a:p>
            <a:endParaRPr lang="en-US"/>
          </a:p>
        </p:txBody>
      </p:sp>
      <p:sp>
        <p:nvSpPr>
          <p:cNvPr id="3" name="Subtitle 2"/>
          <p:cNvSpPr>
            <a:spLocks noGrp="1"/>
          </p:cNvSpPr>
          <p:nvPr>
            <p:ph type="subTitle" idx="1"/>
          </p:nvPr>
        </p:nvSpPr>
        <p:spPr/>
        <p:txBody>
          <a:bodyPr vert="horz" lIns="91440" tIns="91440" rIns="91440" bIns="91440" rtlCol="0" anchor="t">
            <a:normAutofit/>
          </a:bodyPr>
          <a:lstStyle/>
          <a:p>
            <a:pPr algn="r"/>
            <a:r>
              <a:rPr lang="en-US">
                <a:ea typeface="+mn-lt"/>
                <a:cs typeface="+mn-lt"/>
              </a:rPr>
              <a:t>Accurate Assessment Leads to TARGETED IEP Goals</a:t>
            </a:r>
          </a:p>
          <a:p>
            <a:endParaRPr lang="en-US"/>
          </a:p>
        </p:txBody>
      </p:sp>
      <p:pic>
        <p:nvPicPr>
          <p:cNvPr id="5" name="Picture 5">
            <a:extLst>
              <a:ext uri="{FF2B5EF4-FFF2-40B4-BE49-F238E27FC236}">
                <a16:creationId xmlns:a16="http://schemas.microsoft.com/office/drawing/2014/main" id="{C5B0FEF4-1296-41D2-9909-C8A76BFF3B76}"/>
              </a:ext>
            </a:extLst>
          </p:cNvPr>
          <p:cNvPicPr>
            <a:picLocks noChangeAspect="1"/>
          </p:cNvPicPr>
          <p:nvPr/>
        </p:nvPicPr>
        <p:blipFill>
          <a:blip r:embed="rId2"/>
          <a:srcRect/>
          <a:stretch/>
        </p:blipFill>
        <p:spPr>
          <a:xfrm>
            <a:off x="524409" y="3907857"/>
            <a:ext cx="2917079" cy="1869567"/>
          </a:xfrm>
          <a:prstGeom prst="rect">
            <a:avLst/>
          </a:prstGeom>
        </p:spPr>
      </p:pic>
    </p:spTree>
    <p:extLst>
      <p:ext uri="{BB962C8B-B14F-4D97-AF65-F5344CB8AC3E}">
        <p14:creationId xmlns:p14="http://schemas.microsoft.com/office/powerpoint/2010/main" val="12863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E0B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 whiteboard&#10;&#10;Description automatically generated">
            <a:extLst>
              <a:ext uri="{FF2B5EF4-FFF2-40B4-BE49-F238E27FC236}">
                <a16:creationId xmlns:a16="http://schemas.microsoft.com/office/drawing/2014/main" id="{2F132EEB-49C3-4D9C-8F18-90672E1C7E1A}"/>
              </a:ext>
            </a:extLst>
          </p:cNvPr>
          <p:cNvPicPr>
            <a:picLocks noGrp="1" noChangeAspect="1"/>
          </p:cNvPicPr>
          <p:nvPr>
            <p:ph type="pic" idx="4294967295"/>
          </p:nvPr>
        </p:nvPicPr>
        <p:blipFill rotWithShape="1">
          <a:blip r:embed="rId2"/>
          <a:srcRect l="1493" r="9620"/>
          <a:stretch/>
        </p:blipFill>
        <p:spPr>
          <a:xfrm>
            <a:off x="74790" y="4372"/>
            <a:ext cx="12312806" cy="6947580"/>
          </a:xfrm>
          <a:prstGeom prst="rect">
            <a:avLst/>
          </a:prstGeom>
        </p:spPr>
      </p:pic>
      <p:sp>
        <p:nvSpPr>
          <p:cNvPr id="4" name="Text Placeholder 3">
            <a:extLst>
              <a:ext uri="{FF2B5EF4-FFF2-40B4-BE49-F238E27FC236}">
                <a16:creationId xmlns:a16="http://schemas.microsoft.com/office/drawing/2014/main" id="{35C00158-5A33-4129-9417-186BD22687C8}"/>
              </a:ext>
            </a:extLst>
          </p:cNvPr>
          <p:cNvSpPr>
            <a:spLocks noGrp="1"/>
          </p:cNvSpPr>
          <p:nvPr>
            <p:ph type="body" sz="half" idx="4294967295"/>
          </p:nvPr>
        </p:nvSpPr>
        <p:spPr>
          <a:xfrm>
            <a:off x="35694" y="2262649"/>
            <a:ext cx="8297142" cy="4354871"/>
          </a:xfrm>
        </p:spPr>
        <p:txBody>
          <a:bodyPr vert="horz" lIns="91440" tIns="45720" rIns="91440" bIns="45720" rtlCol="0" anchor="ctr">
            <a:normAutofit fontScale="92500"/>
          </a:bodyPr>
          <a:lstStyle/>
          <a:p>
            <a:pPr>
              <a:buNone/>
            </a:pPr>
            <a:r>
              <a:rPr lang="en-US">
                <a:ea typeface="+mn-lt"/>
                <a:cs typeface="+mn-lt"/>
              </a:rPr>
              <a:t>   </a:t>
            </a:r>
            <a:endParaRPr lang="en-US"/>
          </a:p>
          <a:p>
            <a:pPr>
              <a:buNone/>
            </a:pPr>
            <a:r>
              <a:rPr lang="en-US" sz="2600">
                <a:ea typeface="+mn-lt"/>
                <a:cs typeface="+mn-lt"/>
              </a:rPr>
              <a:t>  As there are no specific requirements for any items to be completed by direct assessment, if a child does not get credit on an item during direct assessment, credit can be given at a later time in the assessment process if the child is observed demonstrating the skill during another activity.  </a:t>
            </a:r>
            <a:endParaRPr lang="en-US" sz="1800">
              <a:ea typeface="+mn-lt"/>
              <a:cs typeface="+mn-lt"/>
            </a:endParaRPr>
          </a:p>
          <a:p>
            <a:pPr algn="ctr">
              <a:buNone/>
            </a:pPr>
            <a:r>
              <a:rPr lang="en-US" sz="1800" i="1">
                <a:ea typeface="+mn-lt"/>
                <a:cs typeface="+mn-lt"/>
              </a:rPr>
              <a:t>For example: If the child does not stack 8 blocks on request for the examiner, but is later observed to stack 10 blocks in the play center or the teacher reports that the child is consistently able to stack 8 to 10 blocks as part of the preschool activities; then the examiner should go back and give credit for the test item.</a:t>
            </a:r>
            <a:endParaRPr lang="en-US" sz="1800" i="1"/>
          </a:p>
        </p:txBody>
      </p:sp>
    </p:spTree>
    <p:extLst>
      <p:ext uri="{BB962C8B-B14F-4D97-AF65-F5344CB8AC3E}">
        <p14:creationId xmlns:p14="http://schemas.microsoft.com/office/powerpoint/2010/main" val="96735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E0B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 whiteboard&#10;&#10;Description automatically generated">
            <a:extLst>
              <a:ext uri="{FF2B5EF4-FFF2-40B4-BE49-F238E27FC236}">
                <a16:creationId xmlns:a16="http://schemas.microsoft.com/office/drawing/2014/main" id="{2F132EEB-49C3-4D9C-8F18-90672E1C7E1A}"/>
              </a:ext>
            </a:extLst>
          </p:cNvPr>
          <p:cNvPicPr>
            <a:picLocks noGrp="1" noChangeAspect="1"/>
          </p:cNvPicPr>
          <p:nvPr>
            <p:ph type="pic" idx="4294967295"/>
          </p:nvPr>
        </p:nvPicPr>
        <p:blipFill rotWithShape="1">
          <a:blip r:embed="rId2"/>
          <a:srcRect l="1493" r="9620"/>
          <a:stretch/>
        </p:blipFill>
        <p:spPr>
          <a:xfrm>
            <a:off x="74790" y="4372"/>
            <a:ext cx="12312806" cy="6947580"/>
          </a:xfrm>
          <a:prstGeom prst="rect">
            <a:avLst/>
          </a:prstGeom>
        </p:spPr>
      </p:pic>
      <p:sp>
        <p:nvSpPr>
          <p:cNvPr id="4" name="Text Placeholder 3">
            <a:extLst>
              <a:ext uri="{FF2B5EF4-FFF2-40B4-BE49-F238E27FC236}">
                <a16:creationId xmlns:a16="http://schemas.microsoft.com/office/drawing/2014/main" id="{35C00158-5A33-4129-9417-186BD22687C8}"/>
              </a:ext>
            </a:extLst>
          </p:cNvPr>
          <p:cNvSpPr>
            <a:spLocks noGrp="1"/>
          </p:cNvSpPr>
          <p:nvPr>
            <p:ph type="body" sz="half" idx="4294967295"/>
          </p:nvPr>
        </p:nvSpPr>
        <p:spPr>
          <a:xfrm>
            <a:off x="394282" y="2778120"/>
            <a:ext cx="8566083" cy="4354871"/>
          </a:xfrm>
        </p:spPr>
        <p:txBody>
          <a:bodyPr vert="horz" lIns="91440" tIns="45720" rIns="91440" bIns="45720" rtlCol="0" anchor="ctr">
            <a:normAutofit/>
          </a:bodyPr>
          <a:lstStyle/>
          <a:p>
            <a:pPr>
              <a:buFont typeface="Wingdings" panose="020B0604020202020204" pitchFamily="34" charset="0"/>
              <a:buChar char="v"/>
            </a:pPr>
            <a:r>
              <a:rPr lang="en-US" dirty="0">
                <a:ea typeface="+mn-lt"/>
                <a:cs typeface="+mn-lt"/>
              </a:rPr>
              <a:t> Test individuals, not groups of children </a:t>
            </a:r>
            <a:endParaRPr lang="en-US"/>
          </a:p>
          <a:p>
            <a:pPr>
              <a:buFont typeface="Wingdings" panose="020B0604020202020204" pitchFamily="34" charset="0"/>
              <a:buChar char="v"/>
            </a:pPr>
            <a:r>
              <a:rPr lang="en-US" dirty="0">
                <a:ea typeface="+mn-lt"/>
                <a:cs typeface="+mn-lt"/>
              </a:rPr>
              <a:t> Establish comfort level prior to test.  Practice giving &amp; scoring items.</a:t>
            </a:r>
            <a:endParaRPr lang="en-US"/>
          </a:p>
          <a:p>
            <a:pPr>
              <a:buFont typeface="Wingdings" panose="020B0604020202020204" pitchFamily="34" charset="0"/>
              <a:buChar char="v"/>
            </a:pPr>
            <a:r>
              <a:rPr lang="en-US" dirty="0">
                <a:ea typeface="+mn-lt"/>
                <a:cs typeface="+mn-lt"/>
              </a:rPr>
              <a:t>Test in environment free of distractions (ventilation, lighting, quiet, private, comfortable)  </a:t>
            </a:r>
          </a:p>
          <a:p>
            <a:pPr>
              <a:buFont typeface="Wingdings" panose="020B0604020202020204" pitchFamily="34" charset="0"/>
              <a:buChar char="v"/>
            </a:pPr>
            <a:r>
              <a:rPr lang="en-US" dirty="0">
                <a:ea typeface="+mn-lt"/>
                <a:cs typeface="+mn-lt"/>
              </a:rPr>
              <a:t>Establish rapport with child &amp; parent/caregiver  </a:t>
            </a:r>
          </a:p>
          <a:p>
            <a:pPr>
              <a:buFont typeface="Wingdings" panose="020B0604020202020204" pitchFamily="34" charset="0"/>
              <a:buChar char="v"/>
            </a:pPr>
            <a:r>
              <a:rPr lang="en-US" dirty="0">
                <a:ea typeface="+mn-lt"/>
                <a:cs typeface="+mn-lt"/>
              </a:rPr>
              <a:t>Stop testing if child fatigued or loses interest </a:t>
            </a:r>
          </a:p>
          <a:p>
            <a:pPr>
              <a:buFont typeface="Wingdings" panose="020B0604020202020204" pitchFamily="34" charset="0"/>
              <a:buChar char="v"/>
            </a:pPr>
            <a:r>
              <a:rPr lang="en-US" dirty="0">
                <a:ea typeface="+mn-lt"/>
                <a:cs typeface="+mn-lt"/>
              </a:rPr>
              <a:t> Praise &amp; encourage child without evaluating accuracy. Say: " You did that quickly" or "You seemed to like that" instead of "Very good" or "That's right." </a:t>
            </a:r>
            <a:endParaRPr lang="en-US" dirty="0"/>
          </a:p>
        </p:txBody>
      </p:sp>
    </p:spTree>
    <p:extLst>
      <p:ext uri="{BB962C8B-B14F-4D97-AF65-F5344CB8AC3E}">
        <p14:creationId xmlns:p14="http://schemas.microsoft.com/office/powerpoint/2010/main" val="334612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AF84E0F-72E3-4D7E-B91E-B2579EE17CB4}"/>
              </a:ext>
            </a:extLst>
          </p:cNvPr>
          <p:cNvSpPr>
            <a:spLocks noGrp="1"/>
          </p:cNvSpPr>
          <p:nvPr>
            <p:ph type="title"/>
          </p:nvPr>
        </p:nvSpPr>
        <p:spPr>
          <a:xfrm>
            <a:off x="7555992" y="707475"/>
            <a:ext cx="3157577" cy="1312001"/>
          </a:xfrm>
        </p:spPr>
        <p:txBody>
          <a:bodyPr vert="horz" lIns="91440" tIns="45720" rIns="91440" bIns="45720" rtlCol="0" anchor="t">
            <a:normAutofit fontScale="90000"/>
          </a:bodyPr>
          <a:lstStyle/>
          <a:p>
            <a:r>
              <a:rPr lang="en-US" sz="2800"/>
              <a:t>Early Childhood Developmental Chart </a:t>
            </a:r>
          </a:p>
        </p:txBody>
      </p:sp>
      <p:cxnSp>
        <p:nvCxnSpPr>
          <p:cNvPr id="22" name="Straight Connector 21">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4"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a:p>
        </p:txBody>
      </p:sp>
      <p:pic>
        <p:nvPicPr>
          <p:cNvPr id="5" name="Picture 5" descr="Text, letter&#10;&#10;Description automatically generated">
            <a:extLst>
              <a:ext uri="{FF2B5EF4-FFF2-40B4-BE49-F238E27FC236}">
                <a16:creationId xmlns:a16="http://schemas.microsoft.com/office/drawing/2014/main" id="{ACC6C62B-310D-4352-8426-8FF471729098}"/>
              </a:ext>
            </a:extLst>
          </p:cNvPr>
          <p:cNvPicPr>
            <a:picLocks noGrp="1" noChangeAspect="1"/>
          </p:cNvPicPr>
          <p:nvPr>
            <p:ph type="pic" idx="1"/>
          </p:nvPr>
        </p:nvPicPr>
        <p:blipFill rotWithShape="1">
          <a:blip r:embed="rId3"/>
          <a:srcRect l="13916" r="13916"/>
          <a:stretch/>
        </p:blipFill>
        <p:spPr>
          <a:xfrm>
            <a:off x="2029692" y="707475"/>
            <a:ext cx="3974332" cy="5507058"/>
          </a:xfrm>
          <a:prstGeom prst="rect">
            <a:avLst/>
          </a:prstGeom>
        </p:spPr>
      </p:pic>
      <p:sp>
        <p:nvSpPr>
          <p:cNvPr id="4" name="Text Placeholder 3">
            <a:extLst>
              <a:ext uri="{FF2B5EF4-FFF2-40B4-BE49-F238E27FC236}">
                <a16:creationId xmlns:a16="http://schemas.microsoft.com/office/drawing/2014/main" id="{5CF08B4C-2DD5-4B2F-BA3A-1B3D97139BB1}"/>
              </a:ext>
            </a:extLst>
          </p:cNvPr>
          <p:cNvSpPr>
            <a:spLocks noGrp="1"/>
          </p:cNvSpPr>
          <p:nvPr>
            <p:ph type="body" sz="half" idx="2"/>
          </p:nvPr>
        </p:nvSpPr>
        <p:spPr>
          <a:xfrm>
            <a:off x="7554138" y="2273608"/>
            <a:ext cx="3159432" cy="3940925"/>
          </a:xfrm>
        </p:spPr>
        <p:txBody>
          <a:bodyPr vert="horz" lIns="91440" tIns="45720" rIns="91440" bIns="45720" rtlCol="0" anchor="t">
            <a:normAutofit/>
          </a:bodyPr>
          <a:lstStyle/>
          <a:p>
            <a:r>
              <a:rPr lang="en-US" sz="2200" dirty="0">
                <a:ea typeface="+mn-lt"/>
                <a:cs typeface="+mn-lt"/>
              </a:rPr>
              <a:t>Refer to the Development Chart prior to testing to review the typical developmental milestones in early childhood.  Knowing what is “normal” will help you to confirm that a disability may/may not be present. </a:t>
            </a:r>
            <a:endParaRPr lang="en-US" sz="2200" dirty="0"/>
          </a:p>
        </p:txBody>
      </p:sp>
    </p:spTree>
    <p:extLst>
      <p:ext uri="{BB962C8B-B14F-4D97-AF65-F5344CB8AC3E}">
        <p14:creationId xmlns:p14="http://schemas.microsoft.com/office/powerpoint/2010/main" val="404332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B13967E-C310-4321-B489-11A56E321944}"/>
              </a:ext>
            </a:extLst>
          </p:cNvPr>
          <p:cNvSpPr>
            <a:spLocks noGrp="1"/>
          </p:cNvSpPr>
          <p:nvPr>
            <p:ph type="title"/>
          </p:nvPr>
        </p:nvSpPr>
        <p:spPr>
          <a:xfrm>
            <a:off x="7218030" y="804520"/>
            <a:ext cx="3520367" cy="1049235"/>
          </a:xfrm>
        </p:spPr>
        <p:txBody>
          <a:bodyPr vert="horz" lIns="91440" tIns="45720" rIns="91440" bIns="45720" rtlCol="0" anchor="t">
            <a:normAutofit/>
          </a:bodyPr>
          <a:lstStyle/>
          <a:p>
            <a:pPr algn="ctr"/>
            <a:r>
              <a:rPr lang="en-US"/>
              <a:t>Gathering TESTING ITEMS</a:t>
            </a:r>
          </a:p>
        </p:txBody>
      </p:sp>
      <p:sp>
        <p:nvSpPr>
          <p:cNvPr id="22" name="Rectangle 21">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5" name="Rectangle 24">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5" descr="A picture containing text, person, light&#10;&#10;Description automatically generated">
            <a:extLst>
              <a:ext uri="{FF2B5EF4-FFF2-40B4-BE49-F238E27FC236}">
                <a16:creationId xmlns:a16="http://schemas.microsoft.com/office/drawing/2014/main" id="{575CD152-9565-4C34-A338-94F62C14AD3C}"/>
              </a:ext>
            </a:extLst>
          </p:cNvPr>
          <p:cNvPicPr>
            <a:picLocks noGrp="1" noChangeAspect="1"/>
          </p:cNvPicPr>
          <p:nvPr>
            <p:ph type="pic" idx="1"/>
          </p:nvPr>
        </p:nvPicPr>
        <p:blipFill rotWithShape="1">
          <a:blip r:embed="rId3"/>
          <a:srcRect l="1649" r="4746" b="-2"/>
          <a:stretch/>
        </p:blipFill>
        <p:spPr>
          <a:xfrm>
            <a:off x="1271223" y="1116345"/>
            <a:ext cx="4825148" cy="3866172"/>
          </a:xfrm>
          <a:prstGeom prst="rect">
            <a:avLst/>
          </a:prstGeom>
        </p:spPr>
      </p:pic>
      <p:sp>
        <p:nvSpPr>
          <p:cNvPr id="4" name="Text Placeholder 3">
            <a:extLst>
              <a:ext uri="{FF2B5EF4-FFF2-40B4-BE49-F238E27FC236}">
                <a16:creationId xmlns:a16="http://schemas.microsoft.com/office/drawing/2014/main" id="{1F381EBC-539F-4D2B-8DE0-4A61071E17E9}"/>
              </a:ext>
            </a:extLst>
          </p:cNvPr>
          <p:cNvSpPr>
            <a:spLocks noGrp="1"/>
          </p:cNvSpPr>
          <p:nvPr>
            <p:ph type="body" sz="half" idx="2"/>
          </p:nvPr>
        </p:nvSpPr>
        <p:spPr>
          <a:xfrm>
            <a:off x="6989429" y="1914132"/>
            <a:ext cx="4980868" cy="3793513"/>
          </a:xfrm>
        </p:spPr>
        <p:txBody>
          <a:bodyPr vert="horz" lIns="91440" tIns="45720" rIns="91440" bIns="45720" rtlCol="0" anchor="t">
            <a:noAutofit/>
          </a:bodyPr>
          <a:lstStyle/>
          <a:p>
            <a:pPr indent="-228600">
              <a:lnSpc>
                <a:spcPct val="110000"/>
              </a:lnSpc>
              <a:buFont typeface="Arial" panose="020B0604020202020204" pitchFamily="34" charset="0"/>
              <a:buChar char="•"/>
            </a:pPr>
            <a:r>
              <a:rPr lang="en-US" sz="2300"/>
              <a:t>Make sure have access to all the materials you will need for the assessment prior to beginning the test.  </a:t>
            </a:r>
          </a:p>
          <a:p>
            <a:pPr indent="-228600">
              <a:lnSpc>
                <a:spcPct val="110000"/>
              </a:lnSpc>
              <a:buFont typeface="Arial" panose="020B0604020202020204" pitchFamily="34" charset="0"/>
              <a:buChar char="•"/>
            </a:pPr>
            <a:r>
              <a:rPr lang="en-US" sz="2300"/>
              <a:t>Familiar items from the child’s natural environment can also be used such as toys, a favorite cup, or special crayons.</a:t>
            </a:r>
          </a:p>
        </p:txBody>
      </p:sp>
      <p:pic>
        <p:nvPicPr>
          <p:cNvPr id="28" name="Picture 27">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E50589D1-4FE4-4A68-8D5B-A09F440984DC}"/>
              </a:ext>
            </a:extLst>
          </p:cNvPr>
          <p:cNvPicPr>
            <a:picLocks noChangeAspect="1"/>
          </p:cNvPicPr>
          <p:nvPr/>
        </p:nvPicPr>
        <p:blipFill>
          <a:blip r:embed="rId4"/>
          <a:stretch>
            <a:fillRect/>
          </a:stretch>
        </p:blipFill>
        <p:spPr>
          <a:xfrm>
            <a:off x="8260136" y="4397749"/>
            <a:ext cx="2238375" cy="1581150"/>
          </a:xfrm>
          <a:prstGeom prst="rect">
            <a:avLst/>
          </a:prstGeom>
        </p:spPr>
      </p:pic>
    </p:spTree>
    <p:extLst>
      <p:ext uri="{BB962C8B-B14F-4D97-AF65-F5344CB8AC3E}">
        <p14:creationId xmlns:p14="http://schemas.microsoft.com/office/powerpoint/2010/main" val="373249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7" name="Picture 36">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ADF1045-FC61-45F9-B214-2286C9675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3" name="Rectangle 42">
            <a:extLst>
              <a:ext uri="{FF2B5EF4-FFF2-40B4-BE49-F238E27FC236}">
                <a16:creationId xmlns:a16="http://schemas.microsoft.com/office/drawing/2014/main" id="{EED2B910-B28F-4A54-B17C-8B7E5893A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C545F118-1DF8-46A9-8A77-B3D9422CEA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8775"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B13967E-C310-4321-B489-11A56E321944}"/>
              </a:ext>
            </a:extLst>
          </p:cNvPr>
          <p:cNvSpPr>
            <a:spLocks noGrp="1"/>
          </p:cNvSpPr>
          <p:nvPr>
            <p:ph type="title"/>
          </p:nvPr>
        </p:nvSpPr>
        <p:spPr>
          <a:xfrm>
            <a:off x="5196457" y="804519"/>
            <a:ext cx="5550357" cy="1049235"/>
          </a:xfrm>
        </p:spPr>
        <p:txBody>
          <a:bodyPr vert="horz" lIns="91440" tIns="45720" rIns="91440" bIns="45720" rtlCol="0" anchor="t">
            <a:normAutofit/>
          </a:bodyPr>
          <a:lstStyle/>
          <a:p>
            <a:r>
              <a:rPr lang="en-US"/>
              <a:t>Gathering TESTING ITEMS</a:t>
            </a:r>
          </a:p>
        </p:txBody>
      </p:sp>
      <p:sp>
        <p:nvSpPr>
          <p:cNvPr id="47" name="Rectangle 46">
            <a:extLst>
              <a:ext uri="{FF2B5EF4-FFF2-40B4-BE49-F238E27FC236}">
                <a16:creationId xmlns:a16="http://schemas.microsoft.com/office/drawing/2014/main" id="{7CAB7D27-148D-4082-B160-72FAD580D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5" name="Picture 5" descr="A picture containing text, person, light&#10;&#10;Description automatically generated">
            <a:extLst>
              <a:ext uri="{FF2B5EF4-FFF2-40B4-BE49-F238E27FC236}">
                <a16:creationId xmlns:a16="http://schemas.microsoft.com/office/drawing/2014/main" id="{575CD152-9565-4C34-A338-94F62C14AD3C}"/>
              </a:ext>
            </a:extLst>
          </p:cNvPr>
          <p:cNvPicPr>
            <a:picLocks noGrp="1" noChangeAspect="1"/>
          </p:cNvPicPr>
          <p:nvPr>
            <p:ph type="pic" idx="1"/>
          </p:nvPr>
        </p:nvPicPr>
        <p:blipFill rotWithShape="1">
          <a:blip r:embed="rId3"/>
          <a:srcRect l="1649" r="4746" b="-2"/>
          <a:stretch/>
        </p:blipFill>
        <p:spPr>
          <a:xfrm>
            <a:off x="1114712" y="481108"/>
            <a:ext cx="3109889" cy="2491815"/>
          </a:xfrm>
          <a:prstGeom prst="rect">
            <a:avLst/>
          </a:prstGeom>
        </p:spPr>
      </p:pic>
      <p:pic>
        <p:nvPicPr>
          <p:cNvPr id="3" name="Picture 5" descr="A picture containing text&#10;&#10;Description automatically generated">
            <a:extLst>
              <a:ext uri="{FF2B5EF4-FFF2-40B4-BE49-F238E27FC236}">
                <a16:creationId xmlns:a16="http://schemas.microsoft.com/office/drawing/2014/main" id="{FED21D6F-95F4-4166-9CAD-D07A7161C8B1}"/>
              </a:ext>
            </a:extLst>
          </p:cNvPr>
          <p:cNvPicPr>
            <a:picLocks noChangeAspect="1"/>
          </p:cNvPicPr>
          <p:nvPr/>
        </p:nvPicPr>
        <p:blipFill>
          <a:blip r:embed="rId4"/>
          <a:stretch>
            <a:fillRect/>
          </a:stretch>
        </p:blipFill>
        <p:spPr>
          <a:xfrm>
            <a:off x="5245186" y="1515194"/>
            <a:ext cx="5492358" cy="3660457"/>
          </a:xfrm>
          <a:prstGeom prst="rect">
            <a:avLst/>
          </a:prstGeom>
        </p:spPr>
      </p:pic>
      <p:sp>
        <p:nvSpPr>
          <p:cNvPr id="4" name="Text Placeholder 3">
            <a:extLst>
              <a:ext uri="{FF2B5EF4-FFF2-40B4-BE49-F238E27FC236}">
                <a16:creationId xmlns:a16="http://schemas.microsoft.com/office/drawing/2014/main" id="{1F381EBC-539F-4D2B-8DE0-4A61071E17E9}"/>
              </a:ext>
            </a:extLst>
          </p:cNvPr>
          <p:cNvSpPr>
            <a:spLocks noGrp="1"/>
          </p:cNvSpPr>
          <p:nvPr>
            <p:ph type="body" sz="half" idx="2"/>
          </p:nvPr>
        </p:nvSpPr>
        <p:spPr>
          <a:xfrm>
            <a:off x="5245618" y="1782216"/>
            <a:ext cx="5550357" cy="3389162"/>
          </a:xfrm>
        </p:spPr>
        <p:txBody>
          <a:bodyPr vert="horz" lIns="91440" tIns="45720" rIns="91440" bIns="45720" rtlCol="0" anchor="t">
            <a:normAutofit/>
          </a:bodyPr>
          <a:lstStyle/>
          <a:p>
            <a:pPr indent="-228600">
              <a:buFont typeface="Arial" panose="020B0604020202020204" pitchFamily="34" charset="0"/>
              <a:buChar char="•"/>
            </a:pPr>
            <a:endParaRPr lang="en-US"/>
          </a:p>
        </p:txBody>
      </p:sp>
      <p:pic>
        <p:nvPicPr>
          <p:cNvPr id="49" name="Picture 48">
            <a:extLst>
              <a:ext uri="{FF2B5EF4-FFF2-40B4-BE49-F238E27FC236}">
                <a16:creationId xmlns:a16="http://schemas.microsoft.com/office/drawing/2014/main" id="{CD88FC76-F691-462A-BCF9-0BA4F5DE6D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 name="Straight Connector 50">
            <a:extLst>
              <a:ext uri="{FF2B5EF4-FFF2-40B4-BE49-F238E27FC236}">
                <a16:creationId xmlns:a16="http://schemas.microsoft.com/office/drawing/2014/main" id="{33204A7E-B7E9-42D0-9DC4-B82FDC8C4B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FD39D89-0183-49C9-B435-F583C7FF72CB}"/>
              </a:ext>
            </a:extLst>
          </p:cNvPr>
          <p:cNvSpPr txBox="1"/>
          <p:nvPr/>
        </p:nvSpPr>
        <p:spPr>
          <a:xfrm>
            <a:off x="803787" y="3483076"/>
            <a:ext cx="362810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i="1">
                <a:solidFill>
                  <a:schemeClr val="accent4"/>
                </a:solidFill>
              </a:rPr>
              <a:t>Being</a:t>
            </a:r>
            <a:r>
              <a:rPr lang="en-US" sz="3000" i="1">
                <a:solidFill>
                  <a:schemeClr val="accent4"/>
                </a:solidFill>
                <a:ea typeface="+mn-lt"/>
                <a:cs typeface="+mn-lt"/>
              </a:rPr>
              <a:t> organized is a key to a successful test administration.  </a:t>
            </a:r>
            <a:endParaRPr lang="en-US" sz="3000" i="1">
              <a:solidFill>
                <a:schemeClr val="accent4"/>
              </a:solidFill>
            </a:endParaRPr>
          </a:p>
        </p:txBody>
      </p:sp>
    </p:spTree>
    <p:extLst>
      <p:ext uri="{BB962C8B-B14F-4D97-AF65-F5344CB8AC3E}">
        <p14:creationId xmlns:p14="http://schemas.microsoft.com/office/powerpoint/2010/main" val="327516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B13967E-C310-4321-B489-11A56E321944}"/>
              </a:ext>
            </a:extLst>
          </p:cNvPr>
          <p:cNvSpPr>
            <a:spLocks noGrp="1"/>
          </p:cNvSpPr>
          <p:nvPr>
            <p:ph type="title"/>
          </p:nvPr>
        </p:nvSpPr>
        <p:spPr>
          <a:xfrm>
            <a:off x="7218030" y="804520"/>
            <a:ext cx="3520367" cy="1049235"/>
          </a:xfrm>
        </p:spPr>
        <p:txBody>
          <a:bodyPr vert="horz" lIns="91440" tIns="45720" rIns="91440" bIns="45720" rtlCol="0" anchor="t">
            <a:normAutofit/>
          </a:bodyPr>
          <a:lstStyle/>
          <a:p>
            <a:pPr algn="ctr"/>
            <a:r>
              <a:rPr lang="en-US"/>
              <a:t>HELPFUL tips</a:t>
            </a:r>
          </a:p>
        </p:txBody>
      </p:sp>
      <p:sp>
        <p:nvSpPr>
          <p:cNvPr id="22" name="Rectangle 21">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5" name="Rectangle 24">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5" descr="A picture containing text, person, light&#10;&#10;Description automatically generated">
            <a:extLst>
              <a:ext uri="{FF2B5EF4-FFF2-40B4-BE49-F238E27FC236}">
                <a16:creationId xmlns:a16="http://schemas.microsoft.com/office/drawing/2014/main" id="{575CD152-9565-4C34-A338-94F62C14AD3C}"/>
              </a:ext>
            </a:extLst>
          </p:cNvPr>
          <p:cNvPicPr>
            <a:picLocks noGrp="1" noChangeAspect="1"/>
          </p:cNvPicPr>
          <p:nvPr>
            <p:ph type="pic" idx="1"/>
          </p:nvPr>
        </p:nvPicPr>
        <p:blipFill rotWithShape="1">
          <a:blip r:embed="rId3"/>
          <a:srcRect l="1649" r="4746" b="-2"/>
          <a:stretch/>
        </p:blipFill>
        <p:spPr>
          <a:xfrm>
            <a:off x="1271223" y="1116345"/>
            <a:ext cx="4825148" cy="3866172"/>
          </a:xfrm>
          <a:prstGeom prst="rect">
            <a:avLst/>
          </a:prstGeom>
        </p:spPr>
      </p:pic>
      <p:sp>
        <p:nvSpPr>
          <p:cNvPr id="4" name="Text Placeholder 3">
            <a:extLst>
              <a:ext uri="{FF2B5EF4-FFF2-40B4-BE49-F238E27FC236}">
                <a16:creationId xmlns:a16="http://schemas.microsoft.com/office/drawing/2014/main" id="{1F381EBC-539F-4D2B-8DE0-4A61071E17E9}"/>
              </a:ext>
            </a:extLst>
          </p:cNvPr>
          <p:cNvSpPr>
            <a:spLocks noGrp="1"/>
          </p:cNvSpPr>
          <p:nvPr>
            <p:ph type="body" sz="half" idx="2"/>
          </p:nvPr>
        </p:nvSpPr>
        <p:spPr>
          <a:xfrm>
            <a:off x="6989429" y="1914132"/>
            <a:ext cx="4980868" cy="3793513"/>
          </a:xfrm>
        </p:spPr>
        <p:txBody>
          <a:bodyPr vert="horz" lIns="91440" tIns="45720" rIns="91440" bIns="45720" rtlCol="0" anchor="t">
            <a:noAutofit/>
          </a:bodyPr>
          <a:lstStyle/>
          <a:p>
            <a:pPr indent="-228600">
              <a:lnSpc>
                <a:spcPct val="110000"/>
              </a:lnSpc>
              <a:buFont typeface="Arial" panose="020B0604020202020204" pitchFamily="34" charset="0"/>
              <a:buChar char="•"/>
            </a:pPr>
            <a:r>
              <a:rPr lang="en-US" sz="2200" dirty="0">
                <a:ea typeface="+mn-lt"/>
                <a:cs typeface="+mn-lt"/>
              </a:rPr>
              <a:t>Look for opportunities for the child to demonstrate specific skills in play and during observations. </a:t>
            </a:r>
          </a:p>
          <a:p>
            <a:pPr indent="-228600">
              <a:lnSpc>
                <a:spcPct val="110000"/>
              </a:lnSpc>
              <a:buFont typeface="Arial" panose="020B0604020202020204" pitchFamily="34" charset="0"/>
              <a:buChar char="•"/>
            </a:pPr>
            <a:r>
              <a:rPr lang="en-US" sz="2200" dirty="0">
                <a:ea typeface="+mn-lt"/>
                <a:cs typeface="+mn-lt"/>
              </a:rPr>
              <a:t>Add some observations into your report to help the CPSE committee more fully see the ability level of the child. </a:t>
            </a:r>
          </a:p>
          <a:p>
            <a:pPr indent="-228600">
              <a:lnSpc>
                <a:spcPct val="110000"/>
              </a:lnSpc>
              <a:buFont typeface="Arial" panose="020B0604020202020204" pitchFamily="34" charset="0"/>
              <a:buChar char="•"/>
            </a:pPr>
            <a:r>
              <a:rPr lang="en-US" sz="2200" dirty="0"/>
              <a:t>Remember to not lead / prompt the child to the answer as this can providing inaccurate results.  </a:t>
            </a:r>
          </a:p>
        </p:txBody>
      </p:sp>
      <p:pic>
        <p:nvPicPr>
          <p:cNvPr id="28" name="Picture 27">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62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60A6BC8-1862-473E-9EA7-67DA0B514D69}"/>
              </a:ext>
            </a:extLst>
          </p:cNvPr>
          <p:cNvSpPr>
            <a:spLocks noGrp="1"/>
          </p:cNvSpPr>
          <p:nvPr>
            <p:ph type="title"/>
          </p:nvPr>
        </p:nvSpPr>
        <p:spPr>
          <a:xfrm>
            <a:off x="841980" y="550520"/>
            <a:ext cx="4139757" cy="1290535"/>
          </a:xfrm>
        </p:spPr>
        <p:txBody>
          <a:bodyPr vert="horz" lIns="91440" tIns="45720" rIns="91440" bIns="45720" rtlCol="0" anchor="t">
            <a:normAutofit fontScale="90000"/>
          </a:bodyPr>
          <a:lstStyle/>
          <a:p>
            <a:pPr algn="ctr"/>
            <a:r>
              <a:rPr lang="en-US">
                <a:ea typeface="+mj-lt"/>
                <a:cs typeface="+mj-lt"/>
              </a:rPr>
              <a:t>Figuring out </a:t>
            </a:r>
            <a:r>
              <a:rPr lang="en-US" b="1">
                <a:ea typeface="+mj-lt"/>
                <a:cs typeface="+mj-lt"/>
              </a:rPr>
              <a:t>Chronological AGE</a:t>
            </a:r>
            <a:r>
              <a:rPr lang="en-US">
                <a:ea typeface="+mj-lt"/>
                <a:cs typeface="+mj-lt"/>
              </a:rPr>
              <a:t> </a:t>
            </a:r>
            <a:endParaRPr lang="en-US"/>
          </a:p>
        </p:txBody>
      </p:sp>
      <p:sp>
        <p:nvSpPr>
          <p:cNvPr id="23" name="Rectangle 2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0B387BE2-3546-4B52-8CCC-53A1C593F110}"/>
              </a:ext>
            </a:extLst>
          </p:cNvPr>
          <p:cNvSpPr>
            <a:spLocks noGrp="1"/>
          </p:cNvSpPr>
          <p:nvPr>
            <p:ph type="body" sz="half" idx="2"/>
          </p:nvPr>
        </p:nvSpPr>
        <p:spPr>
          <a:xfrm>
            <a:off x="524481" y="2015732"/>
            <a:ext cx="4466323" cy="3450613"/>
          </a:xfrm>
        </p:spPr>
        <p:txBody>
          <a:bodyPr vert="horz" lIns="91440" tIns="45720" rIns="91440" bIns="45720" rtlCol="0" anchor="t">
            <a:normAutofit/>
          </a:bodyPr>
          <a:lstStyle/>
          <a:p>
            <a:pPr marL="285750" indent="-285750">
              <a:buFont typeface="Wingdings" panose="020B0604020202020204" pitchFamily="34" charset="0"/>
              <a:buChar char="v"/>
            </a:pPr>
            <a:r>
              <a:rPr lang="en-US" dirty="0">
                <a:ea typeface="+mn-lt"/>
                <a:cs typeface="+mn-lt"/>
              </a:rPr>
              <a:t>You need to know the chronological age of the child.  Once you have the years and the months, ignore the remaining days, do not round up to the next month if the days are over 15 days. Do not adjust age for prematurity. </a:t>
            </a:r>
          </a:p>
          <a:p>
            <a:pPr marL="285750" indent="-285750">
              <a:buFont typeface="Wingdings" panose="020B0604020202020204" pitchFamily="34" charset="0"/>
              <a:buChar char="v"/>
            </a:pPr>
            <a:r>
              <a:rPr lang="en-US" dirty="0"/>
              <a:t>Example found on Page 30 in Examiner's Manual:  </a:t>
            </a:r>
          </a:p>
        </p:txBody>
      </p:sp>
      <p:grpSp>
        <p:nvGrpSpPr>
          <p:cNvPr id="25" name="Group 2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6" descr="A picture containing text, toy, doll, clipart&#10;&#10;Description automatically generated">
            <a:extLst>
              <a:ext uri="{FF2B5EF4-FFF2-40B4-BE49-F238E27FC236}">
                <a16:creationId xmlns:a16="http://schemas.microsoft.com/office/drawing/2014/main" id="{840869AA-1665-41F4-AEFF-02A0068D35FD}"/>
              </a:ext>
            </a:extLst>
          </p:cNvPr>
          <p:cNvPicPr>
            <a:picLocks noGrp="1" noChangeAspect="1"/>
          </p:cNvPicPr>
          <p:nvPr>
            <p:ph type="pic" idx="1"/>
          </p:nvPr>
        </p:nvPicPr>
        <p:blipFill rotWithShape="1">
          <a:blip r:embed="rId3"/>
          <a:srcRect t="15787" r="1" b="7545"/>
          <a:stretch/>
        </p:blipFill>
        <p:spPr>
          <a:xfrm>
            <a:off x="6093926" y="1116345"/>
            <a:ext cx="4821551" cy="3866172"/>
          </a:xfrm>
          <a:prstGeom prst="rect">
            <a:avLst/>
          </a:prstGeom>
        </p:spPr>
      </p:pic>
      <p:pic>
        <p:nvPicPr>
          <p:cNvPr id="29" name="Picture 2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96B844F-9FE0-464F-995D-17AD3CA9C5D9}"/>
              </a:ext>
            </a:extLst>
          </p:cNvPr>
          <p:cNvSpPr txBox="1"/>
          <p:nvPr/>
        </p:nvSpPr>
        <p:spPr>
          <a:xfrm>
            <a:off x="4668370" y="5665694"/>
            <a:ext cx="74384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Figuring out the chronological age digitally:  </a:t>
            </a:r>
            <a:r>
              <a:rPr lang="en-US" dirty="0">
                <a:hlinkClick r:id="rId4"/>
              </a:rPr>
              <a:t>https://pearsonagecalculator.com/</a:t>
            </a:r>
            <a:r>
              <a:rPr lang="en-US" dirty="0"/>
              <a:t> </a:t>
            </a:r>
            <a:endParaRPr lang="en-US" dirty="0">
              <a:ea typeface="+mn-lt"/>
              <a:cs typeface="+mn-lt"/>
            </a:endParaRPr>
          </a:p>
          <a:p>
            <a:pPr algn="l"/>
            <a:endParaRPr lang="en-US" dirty="0"/>
          </a:p>
        </p:txBody>
      </p:sp>
    </p:spTree>
    <p:extLst>
      <p:ext uri="{BB962C8B-B14F-4D97-AF65-F5344CB8AC3E}">
        <p14:creationId xmlns:p14="http://schemas.microsoft.com/office/powerpoint/2010/main" val="103654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60A6BC8-1862-473E-9EA7-67DA0B514D69}"/>
              </a:ext>
            </a:extLst>
          </p:cNvPr>
          <p:cNvSpPr>
            <a:spLocks noGrp="1"/>
          </p:cNvSpPr>
          <p:nvPr>
            <p:ph type="title"/>
          </p:nvPr>
        </p:nvSpPr>
        <p:spPr>
          <a:xfrm>
            <a:off x="841980" y="550520"/>
            <a:ext cx="4139757" cy="1290535"/>
          </a:xfrm>
        </p:spPr>
        <p:txBody>
          <a:bodyPr vert="horz" lIns="91440" tIns="45720" rIns="91440" bIns="45720" rtlCol="0" anchor="t">
            <a:normAutofit fontScale="90000"/>
          </a:bodyPr>
          <a:lstStyle/>
          <a:p>
            <a:pPr algn="ctr"/>
            <a:r>
              <a:rPr lang="en-US">
                <a:ea typeface="+mj-lt"/>
                <a:cs typeface="+mj-lt"/>
              </a:rPr>
              <a:t>Figuring out </a:t>
            </a:r>
            <a:r>
              <a:rPr lang="en-US" b="1">
                <a:ea typeface="+mj-lt"/>
                <a:cs typeface="+mj-lt"/>
              </a:rPr>
              <a:t>Chronological AGE</a:t>
            </a:r>
            <a:r>
              <a:rPr lang="en-US">
                <a:ea typeface="+mj-lt"/>
                <a:cs typeface="+mj-lt"/>
              </a:rPr>
              <a:t> </a:t>
            </a:r>
            <a:endParaRPr lang="en-US"/>
          </a:p>
        </p:txBody>
      </p:sp>
      <p:sp>
        <p:nvSpPr>
          <p:cNvPr id="23" name="Rectangle 2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0B387BE2-3546-4B52-8CCC-53A1C593F110}"/>
              </a:ext>
            </a:extLst>
          </p:cNvPr>
          <p:cNvSpPr>
            <a:spLocks noGrp="1"/>
          </p:cNvSpPr>
          <p:nvPr>
            <p:ph type="body" sz="half" idx="2"/>
          </p:nvPr>
        </p:nvSpPr>
        <p:spPr>
          <a:xfrm>
            <a:off x="524481" y="2015732"/>
            <a:ext cx="4466323" cy="3450613"/>
          </a:xfrm>
        </p:spPr>
        <p:txBody>
          <a:bodyPr vert="horz" lIns="91440" tIns="45720" rIns="91440" bIns="45720" rtlCol="0" anchor="t">
            <a:normAutofit/>
          </a:bodyPr>
          <a:lstStyle/>
          <a:p>
            <a:pPr marL="285750" indent="-285750">
              <a:buFont typeface="Wingdings" panose="020B0604020202020204" pitchFamily="34" charset="0"/>
              <a:buChar char="v"/>
            </a:pPr>
            <a:r>
              <a:rPr lang="en-US" dirty="0"/>
              <a:t>Example on Page 13 on DAYC-2 Manual: </a:t>
            </a:r>
          </a:p>
          <a:p>
            <a:pPr marL="285750" indent="-285750">
              <a:buFont typeface="Wingdings" panose="020B0604020202020204" pitchFamily="34" charset="0"/>
              <a:buChar char="v"/>
            </a:pPr>
            <a:endParaRPr lang="en-US" dirty="0"/>
          </a:p>
          <a:p>
            <a:r>
              <a:rPr lang="en-US" dirty="0"/>
              <a:t>                Year            Month        Day</a:t>
            </a:r>
          </a:p>
        </p:txBody>
      </p:sp>
      <p:grpSp>
        <p:nvGrpSpPr>
          <p:cNvPr id="25" name="Group 2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6" descr="A picture containing text, toy, doll, clipart&#10;&#10;Description automatically generated">
            <a:extLst>
              <a:ext uri="{FF2B5EF4-FFF2-40B4-BE49-F238E27FC236}">
                <a16:creationId xmlns:a16="http://schemas.microsoft.com/office/drawing/2014/main" id="{840869AA-1665-41F4-AEFF-02A0068D35FD}"/>
              </a:ext>
            </a:extLst>
          </p:cNvPr>
          <p:cNvPicPr>
            <a:picLocks noGrp="1" noChangeAspect="1"/>
          </p:cNvPicPr>
          <p:nvPr>
            <p:ph type="pic" idx="1"/>
          </p:nvPr>
        </p:nvPicPr>
        <p:blipFill rotWithShape="1">
          <a:blip r:embed="rId3"/>
          <a:srcRect t="15787" r="1" b="7545"/>
          <a:stretch/>
        </p:blipFill>
        <p:spPr>
          <a:xfrm>
            <a:off x="6093926" y="1116345"/>
            <a:ext cx="4821551" cy="3866172"/>
          </a:xfrm>
          <a:prstGeom prst="rect">
            <a:avLst/>
          </a:prstGeom>
        </p:spPr>
      </p:pic>
      <p:pic>
        <p:nvPicPr>
          <p:cNvPr id="29" name="Picture 2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Table 6">
            <a:extLst>
              <a:ext uri="{FF2B5EF4-FFF2-40B4-BE49-F238E27FC236}">
                <a16:creationId xmlns:a16="http://schemas.microsoft.com/office/drawing/2014/main" id="{001A753C-DCC3-490F-9AFA-4F5FF5032BB2}"/>
              </a:ext>
            </a:extLst>
          </p:cNvPr>
          <p:cNvGraphicFramePr>
            <a:graphicFrameLocks noGrp="1"/>
          </p:cNvGraphicFramePr>
          <p:nvPr>
            <p:extLst>
              <p:ext uri="{D42A27DB-BD31-4B8C-83A1-F6EECF244321}">
                <p14:modId xmlns:p14="http://schemas.microsoft.com/office/powerpoint/2010/main" val="3698631079"/>
              </p:ext>
            </p:extLst>
          </p:nvPr>
        </p:nvGraphicFramePr>
        <p:xfrm>
          <a:off x="459441" y="3316941"/>
          <a:ext cx="4560228" cy="2291080"/>
        </p:xfrm>
        <a:graphic>
          <a:graphicData uri="http://schemas.openxmlformats.org/drawingml/2006/table">
            <a:tbl>
              <a:tblPr firstRow="1" bandRow="1">
                <a:tableStyleId>{5C22544A-7EE6-4342-B048-85BDC9FD1C3A}</a:tableStyleId>
              </a:tblPr>
              <a:tblGrid>
                <a:gridCol w="1140057">
                  <a:extLst>
                    <a:ext uri="{9D8B030D-6E8A-4147-A177-3AD203B41FA5}">
                      <a16:colId xmlns:a16="http://schemas.microsoft.com/office/drawing/2014/main" val="3798452833"/>
                    </a:ext>
                  </a:extLst>
                </a:gridCol>
                <a:gridCol w="1140057">
                  <a:extLst>
                    <a:ext uri="{9D8B030D-6E8A-4147-A177-3AD203B41FA5}">
                      <a16:colId xmlns:a16="http://schemas.microsoft.com/office/drawing/2014/main" val="2947827654"/>
                    </a:ext>
                  </a:extLst>
                </a:gridCol>
                <a:gridCol w="1140057">
                  <a:extLst>
                    <a:ext uri="{9D8B030D-6E8A-4147-A177-3AD203B41FA5}">
                      <a16:colId xmlns:a16="http://schemas.microsoft.com/office/drawing/2014/main" val="874278744"/>
                    </a:ext>
                  </a:extLst>
                </a:gridCol>
                <a:gridCol w="1140057">
                  <a:extLst>
                    <a:ext uri="{9D8B030D-6E8A-4147-A177-3AD203B41FA5}">
                      <a16:colId xmlns:a16="http://schemas.microsoft.com/office/drawing/2014/main" val="4080796251"/>
                    </a:ext>
                  </a:extLst>
                </a:gridCol>
              </a:tblGrid>
              <a:tr h="358588">
                <a:tc>
                  <a:txBody>
                    <a:bodyPr/>
                    <a:lstStyle/>
                    <a:p>
                      <a:r>
                        <a:rPr lang="en-US" dirty="0"/>
                        <a:t>Date of Testing </a:t>
                      </a:r>
                    </a:p>
                  </a:txBody>
                  <a:tcPr/>
                </a:tc>
                <a:tc>
                  <a:txBody>
                    <a:bodyPr/>
                    <a:lstStyle/>
                    <a:p>
                      <a:r>
                        <a:rPr lang="en-US" dirty="0"/>
                        <a:t>2011</a:t>
                      </a:r>
                    </a:p>
                  </a:txBody>
                  <a:tcPr/>
                </a:tc>
                <a:tc>
                  <a:txBody>
                    <a:bodyPr/>
                    <a:lstStyle/>
                    <a:p>
                      <a:r>
                        <a:rPr lang="en-US" dirty="0"/>
                        <a:t>9</a:t>
                      </a:r>
                    </a:p>
                  </a:txBody>
                  <a:tcPr/>
                </a:tc>
                <a:tc>
                  <a:txBody>
                    <a:bodyPr/>
                    <a:lstStyle/>
                    <a:p>
                      <a:r>
                        <a:rPr lang="en-US" dirty="0"/>
                        <a:t>18</a:t>
                      </a:r>
                    </a:p>
                  </a:txBody>
                  <a:tcPr/>
                </a:tc>
                <a:extLst>
                  <a:ext uri="{0D108BD9-81ED-4DB2-BD59-A6C34878D82A}">
                    <a16:rowId xmlns:a16="http://schemas.microsoft.com/office/drawing/2014/main" val="1037546801"/>
                  </a:ext>
                </a:extLst>
              </a:tr>
              <a:tr h="370840">
                <a:tc>
                  <a:txBody>
                    <a:bodyPr/>
                    <a:lstStyle/>
                    <a:p>
                      <a:r>
                        <a:rPr lang="en-US" dirty="0"/>
                        <a:t>Date of Birth</a:t>
                      </a:r>
                    </a:p>
                  </a:txBody>
                  <a:tcPr/>
                </a:tc>
                <a:tc>
                  <a:txBody>
                    <a:bodyPr/>
                    <a:lstStyle/>
                    <a:p>
                      <a:r>
                        <a:rPr lang="en-US" dirty="0"/>
                        <a:t>2009</a:t>
                      </a:r>
                    </a:p>
                  </a:txBody>
                  <a:tcPr/>
                </a:tc>
                <a:tc>
                  <a:txBody>
                    <a:bodyPr/>
                    <a:lstStyle/>
                    <a:p>
                      <a:r>
                        <a:rPr lang="en-US" dirty="0"/>
                        <a:t>3</a:t>
                      </a:r>
                    </a:p>
                  </a:txBody>
                  <a:tcPr/>
                </a:tc>
                <a:tc>
                  <a:txBody>
                    <a:bodyPr/>
                    <a:lstStyle/>
                    <a:p>
                      <a:r>
                        <a:rPr lang="en-US" dirty="0"/>
                        <a:t>13</a:t>
                      </a:r>
                    </a:p>
                  </a:txBody>
                  <a:tcPr/>
                </a:tc>
                <a:extLst>
                  <a:ext uri="{0D108BD9-81ED-4DB2-BD59-A6C34878D82A}">
                    <a16:rowId xmlns:a16="http://schemas.microsoft.com/office/drawing/2014/main" val="2331477277"/>
                  </a:ext>
                </a:extLst>
              </a:tr>
              <a:tr h="370840">
                <a:tc>
                  <a:txBody>
                    <a:bodyPr/>
                    <a:lstStyle/>
                    <a:p>
                      <a:r>
                        <a:rPr lang="en-US" dirty="0"/>
                        <a:t>Age</a:t>
                      </a:r>
                    </a:p>
                  </a:txBody>
                  <a:tcPr/>
                </a:tc>
                <a:tc>
                  <a:txBody>
                    <a:bodyPr/>
                    <a:lstStyle/>
                    <a:p>
                      <a:r>
                        <a:rPr lang="en-US" dirty="0"/>
                        <a:t>2</a:t>
                      </a:r>
                    </a:p>
                  </a:txBody>
                  <a:tcPr/>
                </a:tc>
                <a:tc>
                  <a:txBody>
                    <a:bodyPr/>
                    <a:lstStyle/>
                    <a:p>
                      <a:r>
                        <a:rPr lang="en-US" dirty="0"/>
                        <a:t>6</a:t>
                      </a:r>
                    </a:p>
                  </a:txBody>
                  <a:tcPr/>
                </a:tc>
                <a:tc>
                  <a:txBody>
                    <a:bodyPr/>
                    <a:lstStyle/>
                    <a:p>
                      <a:r>
                        <a:rPr lang="en-US" dirty="0"/>
                        <a:t>5</a:t>
                      </a:r>
                    </a:p>
                  </a:txBody>
                  <a:tcPr/>
                </a:tc>
                <a:extLst>
                  <a:ext uri="{0D108BD9-81ED-4DB2-BD59-A6C34878D82A}">
                    <a16:rowId xmlns:a16="http://schemas.microsoft.com/office/drawing/2014/main" val="665653327"/>
                  </a:ext>
                </a:extLst>
              </a:tr>
              <a:tr h="370840">
                <a:tc>
                  <a:txBody>
                    <a:bodyPr/>
                    <a:lstStyle/>
                    <a:p>
                      <a:r>
                        <a:rPr lang="en-US" dirty="0"/>
                        <a:t>Age in Months</a:t>
                      </a:r>
                    </a:p>
                  </a:txBody>
                  <a:tcPr/>
                </a:tc>
                <a:tc>
                  <a:txBody>
                    <a:bodyPr/>
                    <a:lstStyle/>
                    <a:p>
                      <a:endParaRPr lang="en-US"/>
                    </a:p>
                  </a:txBody>
                  <a:tcPr/>
                </a:tc>
                <a:tc>
                  <a:txBody>
                    <a:bodyPr/>
                    <a:lstStyle/>
                    <a:p>
                      <a:r>
                        <a:rPr lang="en-US" dirty="0"/>
                        <a:t>30</a:t>
                      </a:r>
                    </a:p>
                  </a:txBody>
                  <a:tcPr/>
                </a:tc>
                <a:tc>
                  <a:txBody>
                    <a:bodyPr/>
                    <a:lstStyle/>
                    <a:p>
                      <a:endParaRPr lang="en-US"/>
                    </a:p>
                  </a:txBody>
                  <a:tcPr/>
                </a:tc>
                <a:extLst>
                  <a:ext uri="{0D108BD9-81ED-4DB2-BD59-A6C34878D82A}">
                    <a16:rowId xmlns:a16="http://schemas.microsoft.com/office/drawing/2014/main" val="1422170298"/>
                  </a:ext>
                </a:extLst>
              </a:tr>
            </a:tbl>
          </a:graphicData>
        </a:graphic>
      </p:graphicFrame>
    </p:spTree>
    <p:extLst>
      <p:ext uri="{BB962C8B-B14F-4D97-AF65-F5344CB8AC3E}">
        <p14:creationId xmlns:p14="http://schemas.microsoft.com/office/powerpoint/2010/main" val="68530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60A6BC8-1862-473E-9EA7-67DA0B514D69}"/>
              </a:ext>
            </a:extLst>
          </p:cNvPr>
          <p:cNvSpPr>
            <a:spLocks noGrp="1"/>
          </p:cNvSpPr>
          <p:nvPr>
            <p:ph type="title"/>
          </p:nvPr>
        </p:nvSpPr>
        <p:spPr>
          <a:xfrm>
            <a:off x="841980" y="550520"/>
            <a:ext cx="4139757" cy="1290535"/>
          </a:xfrm>
        </p:spPr>
        <p:txBody>
          <a:bodyPr vert="horz" lIns="91440" tIns="45720" rIns="91440" bIns="45720" rtlCol="0" anchor="t">
            <a:normAutofit fontScale="90000"/>
          </a:bodyPr>
          <a:lstStyle/>
          <a:p>
            <a:pPr algn="ctr"/>
            <a:r>
              <a:rPr lang="en-US">
                <a:ea typeface="+mj-lt"/>
                <a:cs typeface="+mj-lt"/>
              </a:rPr>
              <a:t>Figuring out </a:t>
            </a:r>
            <a:r>
              <a:rPr lang="en-US" b="1">
                <a:ea typeface="+mj-lt"/>
                <a:cs typeface="+mj-lt"/>
              </a:rPr>
              <a:t>Chronological AGE</a:t>
            </a:r>
            <a:r>
              <a:rPr lang="en-US">
                <a:ea typeface="+mj-lt"/>
                <a:cs typeface="+mj-lt"/>
              </a:rPr>
              <a:t> </a:t>
            </a:r>
            <a:endParaRPr lang="en-US"/>
          </a:p>
        </p:txBody>
      </p:sp>
      <p:sp>
        <p:nvSpPr>
          <p:cNvPr id="23" name="Rectangle 2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5" name="Group 2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6" descr="A picture containing text, toy, doll, clipart&#10;&#10;Description automatically generated">
            <a:extLst>
              <a:ext uri="{FF2B5EF4-FFF2-40B4-BE49-F238E27FC236}">
                <a16:creationId xmlns:a16="http://schemas.microsoft.com/office/drawing/2014/main" id="{840869AA-1665-41F4-AEFF-02A0068D35FD}"/>
              </a:ext>
            </a:extLst>
          </p:cNvPr>
          <p:cNvPicPr>
            <a:picLocks noGrp="1" noChangeAspect="1"/>
          </p:cNvPicPr>
          <p:nvPr>
            <p:ph type="pic" idx="1"/>
          </p:nvPr>
        </p:nvPicPr>
        <p:blipFill rotWithShape="1">
          <a:blip r:embed="rId3"/>
          <a:srcRect t="15787" r="1" b="7545"/>
          <a:stretch/>
        </p:blipFill>
        <p:spPr>
          <a:xfrm>
            <a:off x="3044434" y="2124128"/>
            <a:ext cx="2007380" cy="1596607"/>
          </a:xfrm>
          <a:prstGeom prst="rect">
            <a:avLst/>
          </a:prstGeom>
        </p:spPr>
      </p:pic>
      <p:pic>
        <p:nvPicPr>
          <p:cNvPr id="29" name="Picture 2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4">
            <a:extLst>
              <a:ext uri="{FF2B5EF4-FFF2-40B4-BE49-F238E27FC236}">
                <a16:creationId xmlns:a16="http://schemas.microsoft.com/office/drawing/2014/main" id="{31FF5E54-AEA3-4286-840F-57431778DAEB}"/>
              </a:ext>
            </a:extLst>
          </p:cNvPr>
          <p:cNvPicPr>
            <a:picLocks noChangeAspect="1"/>
          </p:cNvPicPr>
          <p:nvPr/>
        </p:nvPicPr>
        <p:blipFill>
          <a:blip r:embed="rId4"/>
          <a:stretch>
            <a:fillRect/>
          </a:stretch>
        </p:blipFill>
        <p:spPr>
          <a:xfrm>
            <a:off x="5816600" y="1503968"/>
            <a:ext cx="5372100" cy="3684964"/>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D96CB4B-AA88-4FFB-8E0C-8958EB1916E9}"/>
                  </a:ext>
                </a:extLst>
              </p14:cNvPr>
              <p14:cNvContentPartPr/>
              <p14:nvPr/>
            </p14:nvContentPartPr>
            <p14:xfrm>
              <a:off x="7365999" y="1129192"/>
              <a:ext cx="2257425" cy="1247775"/>
            </p14:xfrm>
          </p:contentPart>
        </mc:Choice>
        <mc:Fallback xmlns="">
          <p:pic>
            <p:nvPicPr>
              <p:cNvPr id="5" name="Ink 4">
                <a:extLst>
                  <a:ext uri="{FF2B5EF4-FFF2-40B4-BE49-F238E27FC236}">
                    <a16:creationId xmlns:a16="http://schemas.microsoft.com/office/drawing/2014/main" id="{8D96CB4B-AA88-4FFB-8E0C-8958EB1916E9}"/>
                  </a:ext>
                </a:extLst>
              </p:cNvPr>
              <p:cNvPicPr/>
              <p:nvPr/>
            </p:nvPicPr>
            <p:blipFill>
              <a:blip r:embed="rId6"/>
              <a:stretch>
                <a:fillRect/>
              </a:stretch>
            </p:blipFill>
            <p:spPr>
              <a:xfrm>
                <a:off x="7348040" y="1111187"/>
                <a:ext cx="2292983" cy="1283426"/>
              </a:xfrm>
              <a:prstGeom prst="rect">
                <a:avLst/>
              </a:prstGeom>
            </p:spPr>
          </p:pic>
        </mc:Fallback>
      </mc:AlternateContent>
      <p:sp>
        <p:nvSpPr>
          <p:cNvPr id="9" name="Text Placeholder 8">
            <a:extLst>
              <a:ext uri="{FF2B5EF4-FFF2-40B4-BE49-F238E27FC236}">
                <a16:creationId xmlns:a16="http://schemas.microsoft.com/office/drawing/2014/main" id="{6F2CF0DA-A4EE-4774-AAFE-9BB6E1B69F06}"/>
              </a:ext>
            </a:extLst>
          </p:cNvPr>
          <p:cNvSpPr>
            <a:spLocks noGrp="1"/>
          </p:cNvSpPr>
          <p:nvPr>
            <p:ph type="body" sz="half" idx="2"/>
          </p:nvPr>
        </p:nvSpPr>
        <p:spPr>
          <a:xfrm>
            <a:off x="273712" y="2159874"/>
            <a:ext cx="2644492" cy="3471712"/>
          </a:xfrm>
        </p:spPr>
        <p:txBody>
          <a:bodyPr vert="horz" lIns="91440" tIns="45720" rIns="91440" bIns="45720" rtlCol="0" anchor="t">
            <a:normAutofit/>
          </a:bodyPr>
          <a:lstStyle/>
          <a:p>
            <a:r>
              <a:rPr lang="en-US" sz="2000" dirty="0"/>
              <a:t>This number is essential for scoring. Make sure you are on the right chart (look for the range of months on the top) and look for the column depending on what you are testing. </a:t>
            </a:r>
          </a:p>
          <a:p>
            <a:endParaRPr lang="en-US"/>
          </a:p>
        </p:txBody>
      </p:sp>
    </p:spTree>
    <p:extLst>
      <p:ext uri="{BB962C8B-B14F-4D97-AF65-F5344CB8AC3E}">
        <p14:creationId xmlns:p14="http://schemas.microsoft.com/office/powerpoint/2010/main" val="336020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7" name="Picture 3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3" name="Rectangle 42">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B13967E-C310-4321-B489-11A56E321944}"/>
              </a:ext>
            </a:extLst>
          </p:cNvPr>
          <p:cNvSpPr>
            <a:spLocks noGrp="1"/>
          </p:cNvSpPr>
          <p:nvPr>
            <p:ph type="title"/>
          </p:nvPr>
        </p:nvSpPr>
        <p:spPr>
          <a:xfrm>
            <a:off x="7218030" y="804520"/>
            <a:ext cx="3520367" cy="1049235"/>
          </a:xfrm>
        </p:spPr>
        <p:txBody>
          <a:bodyPr vert="horz" lIns="91440" tIns="45720" rIns="91440" bIns="45720" rtlCol="0" anchor="t">
            <a:normAutofit/>
          </a:bodyPr>
          <a:lstStyle/>
          <a:p>
            <a:r>
              <a:rPr lang="en-US"/>
              <a:t>Cognitive Domain</a:t>
            </a:r>
          </a:p>
        </p:txBody>
      </p:sp>
      <p:sp>
        <p:nvSpPr>
          <p:cNvPr id="47" name="Rectangle 46">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9" name="Group 48">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50" name="Rectangle 49">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5" descr="A picture containing timeline&#10;&#10;Description automatically generated">
            <a:extLst>
              <a:ext uri="{FF2B5EF4-FFF2-40B4-BE49-F238E27FC236}">
                <a16:creationId xmlns:a16="http://schemas.microsoft.com/office/drawing/2014/main" id="{096ACF1B-1309-42BB-936C-3C4BC71B2C5C}"/>
              </a:ext>
            </a:extLst>
          </p:cNvPr>
          <p:cNvPicPr>
            <a:picLocks noChangeAspect="1"/>
          </p:cNvPicPr>
          <p:nvPr/>
        </p:nvPicPr>
        <p:blipFill rotWithShape="1">
          <a:blip r:embed="rId3"/>
          <a:srcRect b="8959"/>
          <a:stretch/>
        </p:blipFill>
        <p:spPr>
          <a:xfrm>
            <a:off x="1271223" y="1116345"/>
            <a:ext cx="4825148" cy="3866172"/>
          </a:xfrm>
          <a:prstGeom prst="rect">
            <a:avLst/>
          </a:prstGeom>
        </p:spPr>
      </p:pic>
      <p:sp>
        <p:nvSpPr>
          <p:cNvPr id="4" name="Text Placeholder 3">
            <a:extLst>
              <a:ext uri="{FF2B5EF4-FFF2-40B4-BE49-F238E27FC236}">
                <a16:creationId xmlns:a16="http://schemas.microsoft.com/office/drawing/2014/main" id="{1F381EBC-539F-4D2B-8DE0-4A61071E17E9}"/>
              </a:ext>
            </a:extLst>
          </p:cNvPr>
          <p:cNvSpPr>
            <a:spLocks noGrp="1"/>
          </p:cNvSpPr>
          <p:nvPr>
            <p:ph type="body" sz="half" idx="2"/>
          </p:nvPr>
        </p:nvSpPr>
        <p:spPr>
          <a:xfrm>
            <a:off x="7218029" y="2015732"/>
            <a:ext cx="4552803" cy="3450613"/>
          </a:xfrm>
        </p:spPr>
        <p:txBody>
          <a:bodyPr vert="horz" lIns="91440" tIns="45720" rIns="91440" bIns="45720" rtlCol="0" anchor="t">
            <a:normAutofit fontScale="92500" lnSpcReduction="10000"/>
          </a:bodyPr>
          <a:lstStyle/>
          <a:p>
            <a:pPr indent="-228600">
              <a:buFont typeface="Arial" panose="020B0604020202020204" pitchFamily="34" charset="0"/>
              <a:buChar char="•"/>
            </a:pPr>
            <a:r>
              <a:rPr lang="en-US" dirty="0">
                <a:ea typeface="+mn-lt"/>
                <a:cs typeface="+mn-lt"/>
              </a:rPr>
              <a:t>This domain measures conceptual skills: memory, decision making and discrimination.  </a:t>
            </a:r>
          </a:p>
          <a:p>
            <a:pPr indent="-228600">
              <a:buFont typeface="Arial" panose="020B0604020202020204" pitchFamily="34" charset="0"/>
              <a:buChar char="•"/>
            </a:pPr>
            <a:r>
              <a:rPr lang="en-US" dirty="0">
                <a:ea typeface="+mn-lt"/>
                <a:cs typeface="+mn-lt"/>
              </a:rPr>
              <a:t>Most of these items are appropriate to administer using observation and direct assessment. </a:t>
            </a:r>
            <a:endParaRPr lang="en-US" dirty="0"/>
          </a:p>
          <a:p>
            <a:pPr indent="-228600">
              <a:buFont typeface="Arial" panose="020B0604020202020204" pitchFamily="34" charset="0"/>
              <a:buChar char="•"/>
            </a:pPr>
            <a:r>
              <a:rPr lang="en-US" dirty="0">
                <a:ea typeface="+mn-lt"/>
                <a:cs typeface="+mn-lt"/>
              </a:rPr>
              <a:t>This domain requires the use of toys and materials. </a:t>
            </a:r>
          </a:p>
          <a:p>
            <a:pPr indent="-228600">
              <a:buFont typeface="Arial" panose="020B0604020202020204" pitchFamily="34" charset="0"/>
              <a:buChar char="•"/>
            </a:pPr>
            <a:r>
              <a:rPr lang="en-US" dirty="0">
                <a:ea typeface="+mn-lt"/>
                <a:cs typeface="+mn-lt"/>
              </a:rPr>
              <a:t> It may be helpful to spend some time in free play and developing a rapport with the child, prior to using direct assessment for these items</a:t>
            </a:r>
            <a:endParaRPr lang="en-US" dirty="0"/>
          </a:p>
        </p:txBody>
      </p:sp>
      <p:pic>
        <p:nvPicPr>
          <p:cNvPr id="53" name="Picture 52">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4" name="Picture 33">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39">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4" name="Group 43">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45" name="Rectangle 44">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83480BC-9D93-4970-B57C-37C781C4B9D2}"/>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dirty="0">
                <a:solidFill>
                  <a:schemeClr val="tx2"/>
                </a:solidFill>
              </a:rPr>
              <a:t> DAYC-2</a:t>
            </a:r>
          </a:p>
        </p:txBody>
      </p:sp>
      <p:sp>
        <p:nvSpPr>
          <p:cNvPr id="4" name="Text Placeholder 3">
            <a:extLst>
              <a:ext uri="{FF2B5EF4-FFF2-40B4-BE49-F238E27FC236}">
                <a16:creationId xmlns:a16="http://schemas.microsoft.com/office/drawing/2014/main" id="{ABCA6EB9-D07E-4522-ACEB-FCCB11EE51DD}"/>
              </a:ext>
            </a:extLst>
          </p:cNvPr>
          <p:cNvSpPr>
            <a:spLocks noGrp="1"/>
          </p:cNvSpPr>
          <p:nvPr>
            <p:ph type="body" sz="half" idx="2"/>
          </p:nvPr>
        </p:nvSpPr>
        <p:spPr>
          <a:xfrm>
            <a:off x="2393199" y="4427183"/>
            <a:ext cx="7526985" cy="522928"/>
          </a:xfrm>
        </p:spPr>
        <p:txBody>
          <a:bodyPr vert="horz" lIns="91440" tIns="91440" rIns="91440" bIns="91440" rtlCol="0" anchor="t">
            <a:normAutofit fontScale="62500" lnSpcReduction="20000"/>
          </a:bodyPr>
          <a:lstStyle/>
          <a:p>
            <a:pPr algn="ctr"/>
            <a:r>
              <a:rPr lang="en-US" b="1" cap="all" dirty="0">
                <a:solidFill>
                  <a:srgbClr val="000000"/>
                </a:solidFill>
              </a:rPr>
              <a:t>What is it and why is this important to my student's growth and development? </a:t>
            </a:r>
          </a:p>
        </p:txBody>
      </p:sp>
      <p:cxnSp>
        <p:nvCxnSpPr>
          <p:cNvPr id="48" name="Straight Connector 47">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2" name="Picture 51">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65425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7" name="Picture 3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3" name="Rectangle 42">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B13967E-C310-4321-B489-11A56E321944}"/>
              </a:ext>
            </a:extLst>
          </p:cNvPr>
          <p:cNvSpPr>
            <a:spLocks noGrp="1"/>
          </p:cNvSpPr>
          <p:nvPr>
            <p:ph type="title"/>
          </p:nvPr>
        </p:nvSpPr>
        <p:spPr>
          <a:xfrm>
            <a:off x="7218030" y="487020"/>
            <a:ext cx="3520367" cy="1227035"/>
          </a:xfrm>
        </p:spPr>
        <p:txBody>
          <a:bodyPr vert="horz" lIns="91440" tIns="45720" rIns="91440" bIns="45720" rtlCol="0" anchor="t">
            <a:normAutofit fontScale="90000"/>
          </a:bodyPr>
          <a:lstStyle/>
          <a:p>
            <a:r>
              <a:rPr lang="en-US"/>
              <a:t>SOCIAL-EMOTIONAL DOMAIN</a:t>
            </a:r>
          </a:p>
        </p:txBody>
      </p:sp>
      <p:sp>
        <p:nvSpPr>
          <p:cNvPr id="47" name="Rectangle 46">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9" name="Group 48">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50" name="Rectangle 49">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5" descr="Graphical user interface&#10;&#10;Description automatically generated">
            <a:extLst>
              <a:ext uri="{FF2B5EF4-FFF2-40B4-BE49-F238E27FC236}">
                <a16:creationId xmlns:a16="http://schemas.microsoft.com/office/drawing/2014/main" id="{AA89B9EF-8731-4E1D-9BA6-5530C817D6B5}"/>
              </a:ext>
            </a:extLst>
          </p:cNvPr>
          <p:cNvPicPr>
            <a:picLocks noChangeAspect="1"/>
          </p:cNvPicPr>
          <p:nvPr/>
        </p:nvPicPr>
        <p:blipFill rotWithShape="1">
          <a:blip r:embed="rId3"/>
          <a:srcRect l="6884" r="1" b="1"/>
          <a:stretch/>
        </p:blipFill>
        <p:spPr>
          <a:xfrm>
            <a:off x="1271223" y="1116345"/>
            <a:ext cx="4825148" cy="3866172"/>
          </a:xfrm>
          <a:prstGeom prst="rect">
            <a:avLst/>
          </a:prstGeom>
        </p:spPr>
      </p:pic>
      <p:sp>
        <p:nvSpPr>
          <p:cNvPr id="4" name="Text Placeholder 3">
            <a:extLst>
              <a:ext uri="{FF2B5EF4-FFF2-40B4-BE49-F238E27FC236}">
                <a16:creationId xmlns:a16="http://schemas.microsoft.com/office/drawing/2014/main" id="{1F381EBC-539F-4D2B-8DE0-4A61071E17E9}"/>
              </a:ext>
            </a:extLst>
          </p:cNvPr>
          <p:cNvSpPr>
            <a:spLocks noGrp="1"/>
          </p:cNvSpPr>
          <p:nvPr>
            <p:ph type="body" sz="half" idx="2"/>
          </p:nvPr>
        </p:nvSpPr>
        <p:spPr>
          <a:xfrm>
            <a:off x="7218029" y="2015732"/>
            <a:ext cx="4705203" cy="3585083"/>
          </a:xfrm>
        </p:spPr>
        <p:txBody>
          <a:bodyPr vert="horz" lIns="91440" tIns="45720" rIns="91440" bIns="45720" rtlCol="0" anchor="t">
            <a:normAutofit fontScale="85000" lnSpcReduction="10000"/>
          </a:bodyPr>
          <a:lstStyle/>
          <a:p>
            <a:pPr indent="-228600">
              <a:buFont typeface="Arial" panose="020B0604020202020204" pitchFamily="34" charset="0"/>
              <a:buChar char="•"/>
            </a:pPr>
            <a:r>
              <a:rPr lang="en-US" dirty="0">
                <a:ea typeface="+mn-lt"/>
                <a:cs typeface="+mn-lt"/>
              </a:rPr>
              <a:t>This domain measures social awareness, social relationships and social competence. This skills enable children to engage in meaningful social interactions with parents, caregivers, peers and others in their environment. </a:t>
            </a:r>
          </a:p>
          <a:p>
            <a:pPr indent="-228600">
              <a:buFont typeface="Arial" panose="020B0604020202020204" pitchFamily="34" charset="0"/>
              <a:buChar char="•"/>
            </a:pPr>
            <a:r>
              <a:rPr lang="en-US" dirty="0">
                <a:ea typeface="+mn-lt"/>
                <a:cs typeface="+mn-lt"/>
              </a:rPr>
              <a:t>Sample questions include: • Smiles at or pats own image in the mirror (#13) • Imitates facial expressions, actions, and sounds (#19) • Sings familiar songs with adult (#30) • Avoids common dangers (e.g. sharp knives, fire, hot stove) (#36)</a:t>
            </a:r>
            <a:endParaRPr lang="en-US" dirty="0"/>
          </a:p>
          <a:p>
            <a:pPr indent="-228600">
              <a:buFont typeface="Arial" panose="020B0604020202020204" pitchFamily="34" charset="0"/>
              <a:buChar char="•"/>
            </a:pPr>
            <a:r>
              <a:rPr lang="en-US" dirty="0"/>
              <a:t>It is important to note behaviors shared with parent and/or teacher regarding observed behaviors such as tantrums and excessive crying.    </a:t>
            </a:r>
          </a:p>
          <a:p>
            <a:pPr indent="-228600">
              <a:buFont typeface="Arial" panose="020B0604020202020204" pitchFamily="34" charset="0"/>
              <a:buChar char="•"/>
            </a:pPr>
            <a:endParaRPr lang="en-US"/>
          </a:p>
        </p:txBody>
      </p:sp>
      <p:pic>
        <p:nvPicPr>
          <p:cNvPr id="53" name="Picture 52">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81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3" name="Picture 3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40">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8" name="Rectangle 42">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44">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B13967E-C310-4321-B489-11A56E321944}"/>
              </a:ext>
            </a:extLst>
          </p:cNvPr>
          <p:cNvSpPr>
            <a:spLocks noGrp="1"/>
          </p:cNvSpPr>
          <p:nvPr>
            <p:ph type="title"/>
          </p:nvPr>
        </p:nvSpPr>
        <p:spPr>
          <a:xfrm>
            <a:off x="1172180" y="804520"/>
            <a:ext cx="3822257" cy="1036535"/>
          </a:xfrm>
        </p:spPr>
        <p:txBody>
          <a:bodyPr vert="horz" lIns="91440" tIns="45720" rIns="91440" bIns="45720" rtlCol="0" anchor="t">
            <a:normAutofit/>
          </a:bodyPr>
          <a:lstStyle/>
          <a:p>
            <a:r>
              <a:rPr lang="en-US" err="1"/>
              <a:t>COmmunication</a:t>
            </a:r>
            <a:r>
              <a:rPr lang="en-US"/>
              <a:t> domain </a:t>
            </a:r>
          </a:p>
        </p:txBody>
      </p:sp>
      <p:sp>
        <p:nvSpPr>
          <p:cNvPr id="42" name="Rectangle 46">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1F381EBC-539F-4D2B-8DE0-4A61071E17E9}"/>
              </a:ext>
            </a:extLst>
          </p:cNvPr>
          <p:cNvSpPr>
            <a:spLocks noGrp="1"/>
          </p:cNvSpPr>
          <p:nvPr>
            <p:ph type="body" sz="half" idx="2"/>
          </p:nvPr>
        </p:nvSpPr>
        <p:spPr>
          <a:xfrm>
            <a:off x="132276" y="2015732"/>
            <a:ext cx="5082645" cy="3786789"/>
          </a:xfrm>
        </p:spPr>
        <p:txBody>
          <a:bodyPr vert="horz" lIns="91440" tIns="45720" rIns="91440" bIns="45720" rtlCol="0" anchor="t">
            <a:normAutofit fontScale="92500" lnSpcReduction="20000"/>
          </a:bodyPr>
          <a:lstStyle/>
          <a:p>
            <a:pPr marL="57150" indent="-285750">
              <a:buFont typeface="Arial" panose="020B0604020202020204" pitchFamily="34" charset="0"/>
              <a:buChar char="•"/>
            </a:pPr>
            <a:r>
              <a:rPr lang="en-US" sz="2000" dirty="0"/>
              <a:t>This domain measures skills related to sharing ideas, information and feelings with others, both verbally and non-verbally. </a:t>
            </a:r>
          </a:p>
          <a:p>
            <a:pPr marL="57150" indent="-285750">
              <a:buFont typeface="Arial" panose="020B0604020202020204" pitchFamily="34" charset="0"/>
              <a:buChar char="•"/>
            </a:pPr>
            <a:r>
              <a:rPr lang="en-US" sz="2000" dirty="0"/>
              <a:t>This domain uses objects and pictures as part of the administration.  </a:t>
            </a:r>
            <a:endParaRPr lang="en-US" dirty="0"/>
          </a:p>
          <a:p>
            <a:pPr marL="57150" indent="-285750">
              <a:buFont typeface="Arial" panose="020B0604020202020204" pitchFamily="34" charset="0"/>
              <a:buChar char="•"/>
            </a:pPr>
            <a:r>
              <a:rPr lang="en-US" sz="2000" dirty="0"/>
              <a:t>Many pictures and objects can be used for a variety of questions. For example, the same pictures used for identification can also be used for “</a:t>
            </a:r>
            <a:r>
              <a:rPr lang="en-US" sz="2000" dirty="0" err="1"/>
              <a:t>wh</a:t>
            </a:r>
            <a:r>
              <a:rPr lang="en-US" sz="2000" dirty="0"/>
              <a:t>” questions</a:t>
            </a:r>
            <a:endParaRPr lang="en-US" sz="2000" dirty="0">
              <a:ea typeface="+mn-lt"/>
              <a:cs typeface="+mn-lt"/>
            </a:endParaRPr>
          </a:p>
          <a:p>
            <a:pPr marL="57150" indent="-285750">
              <a:buFont typeface="Arial" panose="020B0604020202020204" pitchFamily="34" charset="0"/>
              <a:buChar char="•"/>
            </a:pPr>
            <a:r>
              <a:rPr lang="en-US" sz="2000" dirty="0"/>
              <a:t>This domain has two sub-domains: Receptive and Expressive Language. </a:t>
            </a:r>
          </a:p>
          <a:p>
            <a:pPr indent="-228600">
              <a:buFont typeface="Arial" panose="020B0604020202020204" pitchFamily="34" charset="0"/>
              <a:buChar char="•"/>
            </a:pPr>
            <a:endParaRPr lang="en-US"/>
          </a:p>
        </p:txBody>
      </p:sp>
      <p:grpSp>
        <p:nvGrpSpPr>
          <p:cNvPr id="44" name="Group 48">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50" name="Rectangle 49">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7" descr="Graphical user interface, application&#10;&#10;Description automatically generated">
            <a:extLst>
              <a:ext uri="{FF2B5EF4-FFF2-40B4-BE49-F238E27FC236}">
                <a16:creationId xmlns:a16="http://schemas.microsoft.com/office/drawing/2014/main" id="{46A25525-09C9-4FAC-BF66-BB37EB3005A2}"/>
              </a:ext>
            </a:extLst>
          </p:cNvPr>
          <p:cNvPicPr>
            <a:picLocks noGrp="1" noChangeAspect="1"/>
          </p:cNvPicPr>
          <p:nvPr>
            <p:ph type="pic" idx="1"/>
          </p:nvPr>
        </p:nvPicPr>
        <p:blipFill rotWithShape="1">
          <a:blip r:embed="rId3"/>
          <a:srcRect b="20220"/>
          <a:stretch/>
        </p:blipFill>
        <p:spPr>
          <a:xfrm>
            <a:off x="6093926" y="1116345"/>
            <a:ext cx="4821551" cy="3866172"/>
          </a:xfrm>
          <a:prstGeom prst="rect">
            <a:avLst/>
          </a:prstGeom>
        </p:spPr>
      </p:pic>
      <p:pic>
        <p:nvPicPr>
          <p:cNvPr id="46" name="Picture 52">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8" name="Straight Connector 54">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71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3" name="Picture 3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40">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8" name="Rectangle 42">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44">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B13967E-C310-4321-B489-11A56E321944}"/>
              </a:ext>
            </a:extLst>
          </p:cNvPr>
          <p:cNvSpPr>
            <a:spLocks noGrp="1"/>
          </p:cNvSpPr>
          <p:nvPr>
            <p:ph type="title"/>
          </p:nvPr>
        </p:nvSpPr>
        <p:spPr>
          <a:xfrm>
            <a:off x="1172180" y="804520"/>
            <a:ext cx="3822257" cy="1036535"/>
          </a:xfrm>
        </p:spPr>
        <p:txBody>
          <a:bodyPr vert="horz" lIns="91440" tIns="45720" rIns="91440" bIns="45720" rtlCol="0" anchor="t">
            <a:normAutofit/>
          </a:bodyPr>
          <a:lstStyle/>
          <a:p>
            <a:r>
              <a:rPr lang="en-US" err="1"/>
              <a:t>COmmunication</a:t>
            </a:r>
            <a:r>
              <a:rPr lang="en-US"/>
              <a:t> domain </a:t>
            </a:r>
          </a:p>
        </p:txBody>
      </p:sp>
      <p:sp>
        <p:nvSpPr>
          <p:cNvPr id="42" name="Rectangle 46">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1F381EBC-539F-4D2B-8DE0-4A61071E17E9}"/>
              </a:ext>
            </a:extLst>
          </p:cNvPr>
          <p:cNvSpPr>
            <a:spLocks noGrp="1"/>
          </p:cNvSpPr>
          <p:nvPr>
            <p:ph type="body" sz="half" idx="2"/>
          </p:nvPr>
        </p:nvSpPr>
        <p:spPr>
          <a:xfrm>
            <a:off x="333981" y="2015732"/>
            <a:ext cx="4656823" cy="3450613"/>
          </a:xfrm>
        </p:spPr>
        <p:txBody>
          <a:bodyPr vert="horz" lIns="91440" tIns="45720" rIns="91440" bIns="45720" rtlCol="0" anchor="t">
            <a:normAutofit/>
          </a:bodyPr>
          <a:lstStyle/>
          <a:p>
            <a:pPr indent="-228600">
              <a:buFont typeface="Arial" panose="020B0604020202020204" pitchFamily="34" charset="0"/>
              <a:buChar char="•"/>
            </a:pPr>
            <a:r>
              <a:rPr lang="en-US" dirty="0">
                <a:ea typeface="+mn-lt"/>
                <a:cs typeface="+mn-lt"/>
              </a:rPr>
              <a:t>Initial scores will be calculated in the subdomains of Receptive Language and Expressive Language. These are then calculated into a Total Communication Score using the chart in Appendix D of the Examiner’s Manual on page 121. • </a:t>
            </a:r>
            <a:endParaRPr lang="en-US" dirty="0"/>
          </a:p>
        </p:txBody>
      </p:sp>
      <p:grpSp>
        <p:nvGrpSpPr>
          <p:cNvPr id="44" name="Group 48">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50" name="Rectangle 49">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7" descr="Graphical user interface, application&#10;&#10;Description automatically generated">
            <a:extLst>
              <a:ext uri="{FF2B5EF4-FFF2-40B4-BE49-F238E27FC236}">
                <a16:creationId xmlns:a16="http://schemas.microsoft.com/office/drawing/2014/main" id="{46A25525-09C9-4FAC-BF66-BB37EB3005A2}"/>
              </a:ext>
            </a:extLst>
          </p:cNvPr>
          <p:cNvPicPr>
            <a:picLocks noGrp="1" noChangeAspect="1"/>
          </p:cNvPicPr>
          <p:nvPr>
            <p:ph type="pic" idx="1"/>
          </p:nvPr>
        </p:nvPicPr>
        <p:blipFill rotWithShape="1">
          <a:blip r:embed="rId3"/>
          <a:srcRect b="20220"/>
          <a:stretch/>
        </p:blipFill>
        <p:spPr>
          <a:xfrm>
            <a:off x="6093926" y="1116345"/>
            <a:ext cx="4821551" cy="3866172"/>
          </a:xfrm>
          <a:prstGeom prst="rect">
            <a:avLst/>
          </a:prstGeom>
        </p:spPr>
      </p:pic>
      <p:pic>
        <p:nvPicPr>
          <p:cNvPr id="46" name="Picture 52">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8" name="Straight Connector 54">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4" descr="Table&#10;&#10;Description automatically generated">
            <a:extLst>
              <a:ext uri="{FF2B5EF4-FFF2-40B4-BE49-F238E27FC236}">
                <a16:creationId xmlns:a16="http://schemas.microsoft.com/office/drawing/2014/main" id="{C540C4C9-C295-49F4-A470-4C5ACD0AA108}"/>
              </a:ext>
            </a:extLst>
          </p:cNvPr>
          <p:cNvPicPr>
            <a:picLocks noChangeAspect="1"/>
          </p:cNvPicPr>
          <p:nvPr/>
        </p:nvPicPr>
        <p:blipFill>
          <a:blip r:embed="rId4"/>
          <a:stretch>
            <a:fillRect/>
          </a:stretch>
        </p:blipFill>
        <p:spPr>
          <a:xfrm>
            <a:off x="5262563" y="1916113"/>
            <a:ext cx="3279775" cy="3775075"/>
          </a:xfrm>
          <a:prstGeom prst="rect">
            <a:avLst/>
          </a:prstGeom>
        </p:spPr>
      </p:pic>
      <p:sp>
        <p:nvSpPr>
          <p:cNvPr id="5" name="TextBox 4">
            <a:extLst>
              <a:ext uri="{FF2B5EF4-FFF2-40B4-BE49-F238E27FC236}">
                <a16:creationId xmlns:a16="http://schemas.microsoft.com/office/drawing/2014/main" id="{F2756CBD-E0B6-45CD-A712-FD2E574FEA95}"/>
              </a:ext>
            </a:extLst>
          </p:cNvPr>
          <p:cNvSpPr txBox="1"/>
          <p:nvPr/>
        </p:nvSpPr>
        <p:spPr>
          <a:xfrm>
            <a:off x="5803900" y="863600"/>
            <a:ext cx="29845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Receptive Language (RL) and Expressive Language (EL)</a:t>
            </a:r>
          </a:p>
        </p:txBody>
      </p: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85544F6-1250-4F0E-9C9F-06DE54170D94}"/>
                  </a:ext>
                </a:extLst>
              </p14:cNvPr>
              <p14:cNvContentPartPr/>
              <p14:nvPr/>
            </p14:nvContentPartPr>
            <p14:xfrm>
              <a:off x="5498014" y="2081329"/>
              <a:ext cx="838200" cy="714375"/>
            </p14:xfrm>
          </p:contentPart>
        </mc:Choice>
        <mc:Fallback xmlns="">
          <p:pic>
            <p:nvPicPr>
              <p:cNvPr id="8" name="Ink 7">
                <a:extLst>
                  <a:ext uri="{FF2B5EF4-FFF2-40B4-BE49-F238E27FC236}">
                    <a16:creationId xmlns:a16="http://schemas.microsoft.com/office/drawing/2014/main" id="{D85544F6-1250-4F0E-9C9F-06DE54170D94}"/>
                  </a:ext>
                </a:extLst>
              </p:cNvPr>
              <p:cNvPicPr/>
              <p:nvPr/>
            </p:nvPicPr>
            <p:blipFill>
              <a:blip r:embed="rId6"/>
              <a:stretch>
                <a:fillRect/>
              </a:stretch>
            </p:blipFill>
            <p:spPr>
              <a:xfrm>
                <a:off x="5480111" y="2063298"/>
                <a:ext cx="873647" cy="750076"/>
              </a:xfrm>
              <a:prstGeom prst="rect">
                <a:avLst/>
              </a:prstGeom>
            </p:spPr>
          </p:pic>
        </mc:Fallback>
      </mc:AlternateContent>
      <p:sp>
        <p:nvSpPr>
          <p:cNvPr id="9" name="TextBox 8">
            <a:extLst>
              <a:ext uri="{FF2B5EF4-FFF2-40B4-BE49-F238E27FC236}">
                <a16:creationId xmlns:a16="http://schemas.microsoft.com/office/drawing/2014/main" id="{CBC03568-7595-4571-A6AA-9CD513E791D3}"/>
              </a:ext>
            </a:extLst>
          </p:cNvPr>
          <p:cNvSpPr txBox="1"/>
          <p:nvPr/>
        </p:nvSpPr>
        <p:spPr>
          <a:xfrm>
            <a:off x="2009774" y="4620746"/>
            <a:ext cx="3202641" cy="1200329"/>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Combine the sub-domains and the total score will give you a standard score.  Sub-domains are on Motor Domain as well. </a:t>
            </a:r>
          </a:p>
        </p:txBody>
      </p:sp>
      <p:pic>
        <p:nvPicPr>
          <p:cNvPr id="10" name="Picture 11">
            <a:extLst>
              <a:ext uri="{FF2B5EF4-FFF2-40B4-BE49-F238E27FC236}">
                <a16:creationId xmlns:a16="http://schemas.microsoft.com/office/drawing/2014/main" id="{82DDEB31-AF4C-4C77-AB88-807E70E49BDF}"/>
              </a:ext>
            </a:extLst>
          </p:cNvPr>
          <p:cNvPicPr>
            <a:picLocks noChangeAspect="1"/>
          </p:cNvPicPr>
          <p:nvPr/>
        </p:nvPicPr>
        <p:blipFill>
          <a:blip r:embed="rId7"/>
          <a:stretch>
            <a:fillRect/>
          </a:stretch>
        </p:blipFill>
        <p:spPr>
          <a:xfrm>
            <a:off x="2315135" y="3882800"/>
            <a:ext cx="2743200" cy="683637"/>
          </a:xfrm>
          <a:prstGeom prst="rect">
            <a:avLst/>
          </a:prstGeom>
        </p:spPr>
      </p:pic>
    </p:spTree>
    <p:extLst>
      <p:ext uri="{BB962C8B-B14F-4D97-AF65-F5344CB8AC3E}">
        <p14:creationId xmlns:p14="http://schemas.microsoft.com/office/powerpoint/2010/main" val="387807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3" name="Picture 3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40">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8" name="Rectangle 42">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44">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B13967E-C310-4321-B489-11A56E321944}"/>
              </a:ext>
            </a:extLst>
          </p:cNvPr>
          <p:cNvSpPr>
            <a:spLocks noGrp="1"/>
          </p:cNvSpPr>
          <p:nvPr>
            <p:ph type="title"/>
          </p:nvPr>
        </p:nvSpPr>
        <p:spPr>
          <a:xfrm>
            <a:off x="410180" y="804520"/>
            <a:ext cx="4584257" cy="1036535"/>
          </a:xfrm>
        </p:spPr>
        <p:txBody>
          <a:bodyPr vert="horz" lIns="91440" tIns="45720" rIns="91440" bIns="45720" rtlCol="0" anchor="t">
            <a:normAutofit/>
          </a:bodyPr>
          <a:lstStyle/>
          <a:p>
            <a:r>
              <a:rPr lang="en-US" err="1"/>
              <a:t>MOtor</a:t>
            </a:r>
            <a:r>
              <a:rPr lang="en-US"/>
              <a:t> Development domain</a:t>
            </a:r>
          </a:p>
        </p:txBody>
      </p:sp>
      <p:sp>
        <p:nvSpPr>
          <p:cNvPr id="42" name="Rectangle 46">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1F381EBC-539F-4D2B-8DE0-4A61071E17E9}"/>
              </a:ext>
            </a:extLst>
          </p:cNvPr>
          <p:cNvSpPr>
            <a:spLocks noGrp="1"/>
          </p:cNvSpPr>
          <p:nvPr>
            <p:ph type="body" sz="half" idx="2"/>
          </p:nvPr>
        </p:nvSpPr>
        <p:spPr>
          <a:xfrm>
            <a:off x="221923" y="2015732"/>
            <a:ext cx="4780086" cy="3730760"/>
          </a:xfrm>
        </p:spPr>
        <p:txBody>
          <a:bodyPr vert="horz" lIns="91440" tIns="45720" rIns="91440" bIns="45720" rtlCol="0" anchor="t">
            <a:normAutofit lnSpcReduction="10000"/>
          </a:bodyPr>
          <a:lstStyle/>
          <a:p>
            <a:pPr indent="-228600">
              <a:buFont typeface="Arial" panose="020B0604020202020204" pitchFamily="34" charset="0"/>
              <a:buChar char="•"/>
            </a:pPr>
            <a:r>
              <a:rPr lang="en-US" dirty="0">
                <a:ea typeface="+mn-lt"/>
                <a:cs typeface="+mn-lt"/>
              </a:rPr>
              <a:t>This domain measures motor development. This domain has two subdomains: Gross and Fine Motor. </a:t>
            </a:r>
          </a:p>
          <a:p>
            <a:pPr indent="-228600">
              <a:buFont typeface="Arial" panose="020B0604020202020204" pitchFamily="34" charset="0"/>
              <a:buChar char="•"/>
            </a:pPr>
            <a:r>
              <a:rPr lang="en-US" dirty="0">
                <a:ea typeface="+mn-lt"/>
                <a:cs typeface="+mn-lt"/>
              </a:rPr>
              <a:t>A ball, access to playground equipment, and access to stairs is helpful in completing this part of the assessment.  </a:t>
            </a:r>
            <a:endParaRPr lang="en-US" dirty="0"/>
          </a:p>
          <a:p>
            <a:pPr indent="-228600">
              <a:buFont typeface="Arial" panose="020B0604020202020204" pitchFamily="34" charset="0"/>
              <a:buChar char="•"/>
            </a:pPr>
            <a:r>
              <a:rPr lang="en-US" dirty="0">
                <a:ea typeface="+mn-lt"/>
                <a:cs typeface="+mn-lt"/>
              </a:rPr>
              <a:t>Initial scores will be calculated in the subdomains of Gross Motor and Fine Motor. These are then calculated into a Total Physical Development Score using the chart in Appendix D of the Examiner’s Manual on page 121.</a:t>
            </a:r>
            <a:endParaRPr lang="en-US" dirty="0"/>
          </a:p>
        </p:txBody>
      </p:sp>
      <p:grpSp>
        <p:nvGrpSpPr>
          <p:cNvPr id="44" name="Group 48">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50" name="Rectangle 49">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7" descr="Graphical user interface&#10;&#10;Description automatically generated">
            <a:extLst>
              <a:ext uri="{FF2B5EF4-FFF2-40B4-BE49-F238E27FC236}">
                <a16:creationId xmlns:a16="http://schemas.microsoft.com/office/drawing/2014/main" id="{7B55E077-BF40-4FDD-AF25-40DE24BFBCE5}"/>
              </a:ext>
            </a:extLst>
          </p:cNvPr>
          <p:cNvPicPr>
            <a:picLocks noGrp="1" noChangeAspect="1"/>
          </p:cNvPicPr>
          <p:nvPr>
            <p:ph type="pic" idx="1"/>
          </p:nvPr>
        </p:nvPicPr>
        <p:blipFill rotWithShape="1">
          <a:blip r:embed="rId3"/>
          <a:srcRect r="-1" b="16774"/>
          <a:stretch/>
        </p:blipFill>
        <p:spPr>
          <a:xfrm>
            <a:off x="6093926" y="1190087"/>
            <a:ext cx="4821551" cy="3866172"/>
          </a:xfrm>
          <a:prstGeom prst="rect">
            <a:avLst/>
          </a:prstGeom>
        </p:spPr>
      </p:pic>
      <p:pic>
        <p:nvPicPr>
          <p:cNvPr id="46" name="Picture 52">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8" name="Straight Connector 54">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42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3" name="Picture 3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40">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8" name="Rectangle 42">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44">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B13967E-C310-4321-B489-11A56E321944}"/>
              </a:ext>
            </a:extLst>
          </p:cNvPr>
          <p:cNvSpPr>
            <a:spLocks noGrp="1"/>
          </p:cNvSpPr>
          <p:nvPr>
            <p:ph type="title"/>
          </p:nvPr>
        </p:nvSpPr>
        <p:spPr>
          <a:xfrm>
            <a:off x="1048915" y="479549"/>
            <a:ext cx="3934315" cy="1193417"/>
          </a:xfrm>
        </p:spPr>
        <p:txBody>
          <a:bodyPr vert="horz" lIns="91440" tIns="45720" rIns="91440" bIns="45720" rtlCol="0" anchor="t">
            <a:normAutofit fontScale="90000"/>
          </a:bodyPr>
          <a:lstStyle/>
          <a:p>
            <a:r>
              <a:rPr lang="en-US" dirty="0"/>
              <a:t>Motor Development Domain </a:t>
            </a:r>
          </a:p>
        </p:txBody>
      </p:sp>
      <p:sp>
        <p:nvSpPr>
          <p:cNvPr id="42" name="Rectangle 46">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1F381EBC-539F-4D2B-8DE0-4A61071E17E9}"/>
              </a:ext>
            </a:extLst>
          </p:cNvPr>
          <p:cNvSpPr>
            <a:spLocks noGrp="1"/>
          </p:cNvSpPr>
          <p:nvPr>
            <p:ph type="body" sz="half" idx="2"/>
          </p:nvPr>
        </p:nvSpPr>
        <p:spPr>
          <a:xfrm>
            <a:off x="333981" y="2015732"/>
            <a:ext cx="4656823" cy="3450613"/>
          </a:xfrm>
        </p:spPr>
        <p:txBody>
          <a:bodyPr vert="horz" lIns="91440" tIns="45720" rIns="91440" bIns="45720" rtlCol="0" anchor="t">
            <a:normAutofit/>
          </a:bodyPr>
          <a:lstStyle/>
          <a:p>
            <a:pPr indent="-228600">
              <a:buFont typeface="Arial" panose="020B0604020202020204" pitchFamily="34" charset="0"/>
              <a:buChar char="•"/>
            </a:pPr>
            <a:r>
              <a:rPr lang="en-US" dirty="0">
                <a:ea typeface="+mn-lt"/>
                <a:cs typeface="+mn-lt"/>
              </a:rPr>
              <a:t>Initial scores will be calculated in the subdomains of Gross Motor and Fine Motor. These are then calculated into a Total Communication Score using the chart in Appendix D of the Examiner’s Manual on page 121.  </a:t>
            </a:r>
            <a:endParaRPr lang="en-US" dirty="0"/>
          </a:p>
        </p:txBody>
      </p:sp>
      <p:grpSp>
        <p:nvGrpSpPr>
          <p:cNvPr id="44" name="Group 48">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50" name="Rectangle 49">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6" name="Picture 52">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8" name="Straight Connector 54">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BC03568-7595-4571-A6AA-9CD513E791D3}"/>
              </a:ext>
            </a:extLst>
          </p:cNvPr>
          <p:cNvSpPr txBox="1"/>
          <p:nvPr/>
        </p:nvSpPr>
        <p:spPr>
          <a:xfrm>
            <a:off x="2009774" y="4620746"/>
            <a:ext cx="3202641" cy="923330"/>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Combine the sub-domains and the total score will give you a standard score.  </a:t>
            </a:r>
          </a:p>
        </p:txBody>
      </p:sp>
      <p:pic>
        <p:nvPicPr>
          <p:cNvPr id="10" name="Picture 11">
            <a:extLst>
              <a:ext uri="{FF2B5EF4-FFF2-40B4-BE49-F238E27FC236}">
                <a16:creationId xmlns:a16="http://schemas.microsoft.com/office/drawing/2014/main" id="{82DDEB31-AF4C-4C77-AB88-807E70E49BDF}"/>
              </a:ext>
            </a:extLst>
          </p:cNvPr>
          <p:cNvPicPr>
            <a:picLocks noChangeAspect="1"/>
          </p:cNvPicPr>
          <p:nvPr/>
        </p:nvPicPr>
        <p:blipFill>
          <a:blip r:embed="rId3"/>
          <a:stretch>
            <a:fillRect/>
          </a:stretch>
        </p:blipFill>
        <p:spPr>
          <a:xfrm>
            <a:off x="2315135" y="3882800"/>
            <a:ext cx="2743200" cy="683637"/>
          </a:xfrm>
          <a:prstGeom prst="rect">
            <a:avLst/>
          </a:prstGeom>
        </p:spPr>
      </p:pic>
      <p:pic>
        <p:nvPicPr>
          <p:cNvPr id="6" name="Picture 7" descr="Graphical user interface&#10;&#10;Description automatically generated">
            <a:extLst>
              <a:ext uri="{FF2B5EF4-FFF2-40B4-BE49-F238E27FC236}">
                <a16:creationId xmlns:a16="http://schemas.microsoft.com/office/drawing/2014/main" id="{B55BAB03-A1A5-4127-A806-51D9AC7DADD6}"/>
              </a:ext>
            </a:extLst>
          </p:cNvPr>
          <p:cNvPicPr>
            <a:picLocks noChangeAspect="1"/>
          </p:cNvPicPr>
          <p:nvPr/>
        </p:nvPicPr>
        <p:blipFill rotWithShape="1">
          <a:blip r:embed="rId4"/>
          <a:srcRect l="889" t="1617" r="2000" b="15012"/>
          <a:stretch/>
        </p:blipFill>
        <p:spPr>
          <a:xfrm>
            <a:off x="5811974" y="758481"/>
            <a:ext cx="5398495" cy="4438582"/>
          </a:xfrm>
          <a:prstGeom prst="rect">
            <a:avLst/>
          </a:prstGeom>
          <a:solidFill>
            <a:schemeClr val="bg1">
              <a:lumMod val="85000"/>
            </a:schemeClr>
          </a:solidFill>
          <a:ln w="9525" cap="sq">
            <a:noFill/>
            <a:miter lim="800000"/>
          </a:ln>
          <a:effectLst/>
        </p:spPr>
      </p:pic>
      <p:pic>
        <p:nvPicPr>
          <p:cNvPr id="3" name="Picture 4" descr="Table&#10;&#10;Description automatically generated">
            <a:extLst>
              <a:ext uri="{FF2B5EF4-FFF2-40B4-BE49-F238E27FC236}">
                <a16:creationId xmlns:a16="http://schemas.microsoft.com/office/drawing/2014/main" id="{C540C4C9-C295-49F4-A470-4C5ACD0AA108}"/>
              </a:ext>
            </a:extLst>
          </p:cNvPr>
          <p:cNvPicPr>
            <a:picLocks noChangeAspect="1"/>
          </p:cNvPicPr>
          <p:nvPr/>
        </p:nvPicPr>
        <p:blipFill>
          <a:blip r:embed="rId5"/>
          <a:stretch>
            <a:fillRect/>
          </a:stretch>
        </p:blipFill>
        <p:spPr>
          <a:xfrm>
            <a:off x="7941853" y="1547404"/>
            <a:ext cx="3279775" cy="3775075"/>
          </a:xfrm>
          <a:prstGeom prst="rect">
            <a:avLst/>
          </a:prstGeom>
        </p:spPr>
      </p:pic>
      <p:sp>
        <p:nvSpPr>
          <p:cNvPr id="5" name="TextBox 4">
            <a:extLst>
              <a:ext uri="{FF2B5EF4-FFF2-40B4-BE49-F238E27FC236}">
                <a16:creationId xmlns:a16="http://schemas.microsoft.com/office/drawing/2014/main" id="{F2756CBD-E0B6-45CD-A712-FD2E574FEA95}"/>
              </a:ext>
            </a:extLst>
          </p:cNvPr>
          <p:cNvSpPr txBox="1"/>
          <p:nvPr/>
        </p:nvSpPr>
        <p:spPr>
          <a:xfrm>
            <a:off x="5882703" y="944571"/>
            <a:ext cx="41397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0000"/>
                </a:highlight>
              </a:rPr>
              <a:t>Gross Motor (GM) and Fine Motor (FM</a:t>
            </a:r>
            <a:r>
              <a:rPr lang="en-US" dirty="0">
                <a:solidFill>
                  <a:srgbClr val="FF0000"/>
                </a:solidFill>
                <a:highlight>
                  <a:srgbClr val="FF0000"/>
                </a:highlight>
              </a:rPr>
              <a:t>)</a:t>
            </a:r>
            <a:endParaRPr lang="en-US"/>
          </a:p>
        </p:txBody>
      </p:sp>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FA42C6A9-5857-4FEC-9110-C2569ACBD9BC}"/>
                  </a:ext>
                </a:extLst>
              </p14:cNvPr>
              <p14:cNvContentPartPr/>
              <p14:nvPr/>
            </p14:nvContentPartPr>
            <p14:xfrm>
              <a:off x="9301344" y="2695702"/>
              <a:ext cx="885824" cy="866774"/>
            </p14:xfrm>
          </p:contentPart>
        </mc:Choice>
        <mc:Fallback xmlns="">
          <p:pic>
            <p:nvPicPr>
              <p:cNvPr id="12" name="Ink 11">
                <a:extLst>
                  <a:ext uri="{FF2B5EF4-FFF2-40B4-BE49-F238E27FC236}">
                    <a16:creationId xmlns:a16="http://schemas.microsoft.com/office/drawing/2014/main" id="{FA42C6A9-5857-4FEC-9110-C2569ACBD9BC}"/>
                  </a:ext>
                </a:extLst>
              </p:cNvPr>
              <p:cNvPicPr/>
              <p:nvPr/>
            </p:nvPicPr>
            <p:blipFill>
              <a:blip r:embed="rId7"/>
              <a:stretch>
                <a:fillRect/>
              </a:stretch>
            </p:blipFill>
            <p:spPr>
              <a:xfrm>
                <a:off x="9283412" y="2677764"/>
                <a:ext cx="921329" cy="902292"/>
              </a:xfrm>
              <a:prstGeom prst="rect">
                <a:avLst/>
              </a:prstGeom>
            </p:spPr>
          </p:pic>
        </mc:Fallback>
      </mc:AlternateContent>
    </p:spTree>
    <p:extLst>
      <p:ext uri="{BB962C8B-B14F-4D97-AF65-F5344CB8AC3E}">
        <p14:creationId xmlns:p14="http://schemas.microsoft.com/office/powerpoint/2010/main" val="305510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7" name="Picture 3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3" name="Rectangle 42">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B13967E-C310-4321-B489-11A56E321944}"/>
              </a:ext>
            </a:extLst>
          </p:cNvPr>
          <p:cNvSpPr>
            <a:spLocks noGrp="1"/>
          </p:cNvSpPr>
          <p:nvPr>
            <p:ph type="title"/>
          </p:nvPr>
        </p:nvSpPr>
        <p:spPr>
          <a:xfrm>
            <a:off x="7218030" y="804520"/>
            <a:ext cx="3520367" cy="1049235"/>
          </a:xfrm>
        </p:spPr>
        <p:txBody>
          <a:bodyPr vert="horz" lIns="91440" tIns="45720" rIns="91440" bIns="45720" rtlCol="0" anchor="t">
            <a:normAutofit/>
          </a:bodyPr>
          <a:lstStyle/>
          <a:p>
            <a:r>
              <a:rPr lang="en-US"/>
              <a:t>Adaptive Domain</a:t>
            </a:r>
          </a:p>
        </p:txBody>
      </p:sp>
      <p:sp>
        <p:nvSpPr>
          <p:cNvPr id="47" name="Rectangle 46">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9" name="Group 48">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50" name="Rectangle 49">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7">
            <a:extLst>
              <a:ext uri="{FF2B5EF4-FFF2-40B4-BE49-F238E27FC236}">
                <a16:creationId xmlns:a16="http://schemas.microsoft.com/office/drawing/2014/main" id="{BC0AD0CB-5516-4405-A011-F5BE2A44FCA6}"/>
              </a:ext>
            </a:extLst>
          </p:cNvPr>
          <p:cNvPicPr>
            <a:picLocks noGrp="1" noChangeAspect="1"/>
          </p:cNvPicPr>
          <p:nvPr>
            <p:ph type="pic" idx="1"/>
          </p:nvPr>
        </p:nvPicPr>
        <p:blipFill rotWithShape="1">
          <a:blip r:embed="rId3"/>
          <a:srcRect r="2" b="52"/>
          <a:stretch/>
        </p:blipFill>
        <p:spPr>
          <a:xfrm>
            <a:off x="1271223" y="1116345"/>
            <a:ext cx="4825148" cy="3866172"/>
          </a:xfrm>
          <a:prstGeom prst="rect">
            <a:avLst/>
          </a:prstGeom>
        </p:spPr>
      </p:pic>
      <p:sp>
        <p:nvSpPr>
          <p:cNvPr id="4" name="Text Placeholder 3">
            <a:extLst>
              <a:ext uri="{FF2B5EF4-FFF2-40B4-BE49-F238E27FC236}">
                <a16:creationId xmlns:a16="http://schemas.microsoft.com/office/drawing/2014/main" id="{1F381EBC-539F-4D2B-8DE0-4A61071E17E9}"/>
              </a:ext>
            </a:extLst>
          </p:cNvPr>
          <p:cNvSpPr>
            <a:spLocks noGrp="1"/>
          </p:cNvSpPr>
          <p:nvPr>
            <p:ph type="body" sz="half" idx="2"/>
          </p:nvPr>
        </p:nvSpPr>
        <p:spPr>
          <a:xfrm>
            <a:off x="7218029" y="2015732"/>
            <a:ext cx="4842661" cy="3865230"/>
          </a:xfrm>
        </p:spPr>
        <p:txBody>
          <a:bodyPr vert="horz" lIns="91440" tIns="45720" rIns="91440" bIns="45720" rtlCol="0" anchor="t">
            <a:normAutofit/>
          </a:bodyPr>
          <a:lstStyle/>
          <a:p>
            <a:pPr indent="-228600">
              <a:buFont typeface="Arial" panose="020B0604020202020204" pitchFamily="34" charset="0"/>
              <a:buChar char="•"/>
            </a:pPr>
            <a:r>
              <a:rPr lang="en-US" dirty="0">
                <a:ea typeface="+mn-lt"/>
                <a:cs typeface="+mn-lt"/>
              </a:rPr>
              <a:t>This domain measures independent, self-help functioning. Skills include toileting, feeding, dressing and taking personal responsibility.</a:t>
            </a:r>
          </a:p>
          <a:p>
            <a:pPr indent="-228600">
              <a:buFont typeface="Arial" panose="020B0604020202020204" pitchFamily="34" charset="0"/>
              <a:buChar char="•"/>
            </a:pPr>
            <a:r>
              <a:rPr lang="en-US" dirty="0">
                <a:ea typeface="+mn-lt"/>
                <a:cs typeface="+mn-lt"/>
              </a:rPr>
              <a:t>Sample questions: • Purposely pulls off own socks (#14) • Drinks from open cup or glass held by adult – not a sippy cup (#19) • Opens door by using handle or knob (#25) • Sits on toilet for at least 1 minute supervised (#29)</a:t>
            </a:r>
            <a:endParaRPr lang="en-US" dirty="0"/>
          </a:p>
          <a:p>
            <a:pPr indent="-228600">
              <a:buFont typeface="Arial" panose="020B0604020202020204" pitchFamily="34" charset="0"/>
              <a:buChar char="•"/>
            </a:pPr>
            <a:r>
              <a:rPr lang="en-US" dirty="0"/>
              <a:t>Parents and Classroom teachers are very helpful with this information.  </a:t>
            </a:r>
          </a:p>
        </p:txBody>
      </p:sp>
      <p:pic>
        <p:nvPicPr>
          <p:cNvPr id="53" name="Picture 52">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21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4" name="Picture 33">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39">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4" name="Group 43">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45" name="Rectangle 44">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83480BC-9D93-4970-B57C-37C781C4B9D2}"/>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dirty="0">
                <a:solidFill>
                  <a:schemeClr val="tx2"/>
                </a:solidFill>
              </a:rPr>
              <a:t>Administering</a:t>
            </a:r>
          </a:p>
        </p:txBody>
      </p:sp>
      <p:sp>
        <p:nvSpPr>
          <p:cNvPr id="4" name="Text Placeholder 3">
            <a:extLst>
              <a:ext uri="{FF2B5EF4-FFF2-40B4-BE49-F238E27FC236}">
                <a16:creationId xmlns:a16="http://schemas.microsoft.com/office/drawing/2014/main" id="{ABCA6EB9-D07E-4522-ACEB-FCCB11EE51DD}"/>
              </a:ext>
            </a:extLst>
          </p:cNvPr>
          <p:cNvSpPr>
            <a:spLocks noGrp="1"/>
          </p:cNvSpPr>
          <p:nvPr>
            <p:ph type="body" sz="half" idx="2"/>
          </p:nvPr>
        </p:nvSpPr>
        <p:spPr>
          <a:xfrm>
            <a:off x="2417779" y="4427183"/>
            <a:ext cx="7379502" cy="522928"/>
          </a:xfrm>
        </p:spPr>
        <p:txBody>
          <a:bodyPr vert="horz" lIns="91440" tIns="91440" rIns="91440" bIns="91440" rtlCol="0" anchor="t">
            <a:normAutofit/>
          </a:bodyPr>
          <a:lstStyle/>
          <a:p>
            <a:pPr algn="ctr"/>
            <a:r>
              <a:rPr lang="en-US" cap="all" dirty="0">
                <a:solidFill>
                  <a:srgbClr val="000000"/>
                </a:solidFill>
              </a:rPr>
              <a:t>Finding out where the child is developmentally </a:t>
            </a:r>
          </a:p>
        </p:txBody>
      </p:sp>
      <p:cxnSp>
        <p:nvCxnSpPr>
          <p:cNvPr id="48" name="Straight Connector 47">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2" name="Picture 51">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76975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DE11-EBF3-4A0F-A7D7-2B16C760315F}"/>
              </a:ext>
            </a:extLst>
          </p:cNvPr>
          <p:cNvSpPr>
            <a:spLocks noGrp="1"/>
          </p:cNvSpPr>
          <p:nvPr>
            <p:ph type="title"/>
          </p:nvPr>
        </p:nvSpPr>
        <p:spPr>
          <a:xfrm>
            <a:off x="1451206" y="1891513"/>
            <a:ext cx="5520038" cy="1068584"/>
          </a:xfrm>
        </p:spPr>
        <p:txBody>
          <a:bodyPr>
            <a:normAutofit/>
          </a:bodyPr>
          <a:lstStyle/>
          <a:p>
            <a:r>
              <a:rPr lang="en-US" dirty="0"/>
              <a:t>Did the Child Master the Skill?   </a:t>
            </a:r>
          </a:p>
        </p:txBody>
      </p:sp>
      <p:pic>
        <p:nvPicPr>
          <p:cNvPr id="5" name="Picture 5">
            <a:extLst>
              <a:ext uri="{FF2B5EF4-FFF2-40B4-BE49-F238E27FC236}">
                <a16:creationId xmlns:a16="http://schemas.microsoft.com/office/drawing/2014/main" id="{C68D602A-BB09-4CA1-9987-F9042FC4366D}"/>
              </a:ext>
            </a:extLst>
          </p:cNvPr>
          <p:cNvPicPr>
            <a:picLocks noGrp="1" noChangeAspect="1"/>
          </p:cNvPicPr>
          <p:nvPr>
            <p:ph type="pic" idx="1"/>
          </p:nvPr>
        </p:nvPicPr>
        <p:blipFill rotWithShape="1">
          <a:blip r:embed="rId2"/>
          <a:srcRect l="11243" r="11243"/>
          <a:stretch/>
        </p:blipFill>
        <p:spPr>
          <a:xfrm>
            <a:off x="8619862" y="2088918"/>
            <a:ext cx="1800225" cy="1933575"/>
          </a:xfrm>
        </p:spPr>
      </p:pic>
      <p:sp>
        <p:nvSpPr>
          <p:cNvPr id="4" name="Text Placeholder 3">
            <a:extLst>
              <a:ext uri="{FF2B5EF4-FFF2-40B4-BE49-F238E27FC236}">
                <a16:creationId xmlns:a16="http://schemas.microsoft.com/office/drawing/2014/main" id="{32C9E1EF-A546-4C3A-A470-CDAB67FFD290}"/>
              </a:ext>
            </a:extLst>
          </p:cNvPr>
          <p:cNvSpPr>
            <a:spLocks noGrp="1"/>
          </p:cNvSpPr>
          <p:nvPr>
            <p:ph type="body" sz="half" idx="2"/>
          </p:nvPr>
        </p:nvSpPr>
        <p:spPr/>
        <p:txBody>
          <a:bodyPr vert="horz" lIns="91440" tIns="45720" rIns="91440" bIns="45720" rtlCol="0" anchor="t">
            <a:normAutofit/>
          </a:bodyPr>
          <a:lstStyle/>
          <a:p>
            <a:r>
              <a:rPr lang="en-US" dirty="0">
                <a:ea typeface="+mn-lt"/>
                <a:cs typeface="+mn-lt"/>
              </a:rPr>
              <a:t>Passed = Mastered Skill = 1 point </a:t>
            </a:r>
          </a:p>
          <a:p>
            <a:r>
              <a:rPr lang="en-US" dirty="0">
                <a:ea typeface="+mn-lt"/>
                <a:cs typeface="+mn-lt"/>
              </a:rPr>
              <a:t>Not Passed = Skill Not Mastered = 0 point</a:t>
            </a:r>
            <a:endParaRPr lang="en-US" dirty="0"/>
          </a:p>
        </p:txBody>
      </p:sp>
    </p:spTree>
    <p:extLst>
      <p:ext uri="{BB962C8B-B14F-4D97-AF65-F5344CB8AC3E}">
        <p14:creationId xmlns:p14="http://schemas.microsoft.com/office/powerpoint/2010/main" val="89219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DE11-EBF3-4A0F-A7D7-2B16C760315F}"/>
              </a:ext>
            </a:extLst>
          </p:cNvPr>
          <p:cNvSpPr>
            <a:spLocks noGrp="1"/>
          </p:cNvSpPr>
          <p:nvPr>
            <p:ph type="title"/>
          </p:nvPr>
        </p:nvSpPr>
        <p:spPr>
          <a:xfrm>
            <a:off x="689207" y="306061"/>
            <a:ext cx="6429521" cy="663004"/>
          </a:xfrm>
        </p:spPr>
        <p:txBody>
          <a:bodyPr>
            <a:normAutofit/>
          </a:bodyPr>
          <a:lstStyle/>
          <a:p>
            <a:r>
              <a:rPr lang="en-US" dirty="0"/>
              <a:t>Mastered vs. Not MASTERED   </a:t>
            </a:r>
          </a:p>
        </p:txBody>
      </p:sp>
      <p:pic>
        <p:nvPicPr>
          <p:cNvPr id="5" name="Picture 5">
            <a:extLst>
              <a:ext uri="{FF2B5EF4-FFF2-40B4-BE49-F238E27FC236}">
                <a16:creationId xmlns:a16="http://schemas.microsoft.com/office/drawing/2014/main" id="{C68D602A-BB09-4CA1-9987-F9042FC4366D}"/>
              </a:ext>
            </a:extLst>
          </p:cNvPr>
          <p:cNvPicPr>
            <a:picLocks noGrp="1" noChangeAspect="1"/>
          </p:cNvPicPr>
          <p:nvPr>
            <p:ph type="pic" idx="1"/>
          </p:nvPr>
        </p:nvPicPr>
        <p:blipFill rotWithShape="1">
          <a:blip r:embed="rId2"/>
          <a:srcRect l="11243" r="11243"/>
          <a:stretch/>
        </p:blipFill>
        <p:spPr>
          <a:xfrm>
            <a:off x="8619862" y="2088918"/>
            <a:ext cx="1800225" cy="1933575"/>
          </a:xfrm>
        </p:spPr>
      </p:pic>
      <p:sp>
        <p:nvSpPr>
          <p:cNvPr id="4" name="Text Placeholder 3">
            <a:extLst>
              <a:ext uri="{FF2B5EF4-FFF2-40B4-BE49-F238E27FC236}">
                <a16:creationId xmlns:a16="http://schemas.microsoft.com/office/drawing/2014/main" id="{32C9E1EF-A546-4C3A-A470-CDAB67FFD290}"/>
              </a:ext>
            </a:extLst>
          </p:cNvPr>
          <p:cNvSpPr>
            <a:spLocks noGrp="1"/>
          </p:cNvSpPr>
          <p:nvPr>
            <p:ph type="body" sz="half" idx="2"/>
          </p:nvPr>
        </p:nvSpPr>
        <p:spPr>
          <a:xfrm>
            <a:off x="467104" y="1351605"/>
            <a:ext cx="6839467" cy="3798129"/>
          </a:xfrm>
        </p:spPr>
        <p:txBody>
          <a:bodyPr vert="horz" lIns="91440" tIns="45720" rIns="91440" bIns="45720" rtlCol="0" anchor="t">
            <a:normAutofit fontScale="92500"/>
          </a:bodyPr>
          <a:lstStyle/>
          <a:p>
            <a:r>
              <a:rPr lang="en-US" dirty="0">
                <a:ea typeface="+mn-lt"/>
                <a:cs typeface="+mn-lt"/>
              </a:rPr>
              <a:t>             There is no credit given for emerging skills – if skills are still emerging but not mastered, the item should be marked as “0” and a notation made that the child has emerging skills or partial skills in this area.   The goal is to determine if an ability is sufficiently mastered so that continued instruction on this skill level is not necessary. </a:t>
            </a:r>
          </a:p>
          <a:p>
            <a:endParaRPr lang="en-US" dirty="0"/>
          </a:p>
          <a:p>
            <a:r>
              <a:rPr lang="en-US" dirty="0"/>
              <a:t>            </a:t>
            </a:r>
            <a:r>
              <a:rPr lang="en-US" dirty="0">
                <a:ea typeface="+mn-lt"/>
                <a:cs typeface="+mn-lt"/>
              </a:rPr>
              <a:t>If a child can ONLY do a skill with one person, in one location and with one set of materials, consider not marking the skill as mastered.   If a child has not had the opportunity to develop a skill (i.e.- has never had the opportunity to use scissors or drink from an open top cup), then the child cannot demonstrate the skill and a “0” is awarded</a:t>
            </a:r>
          </a:p>
        </p:txBody>
      </p:sp>
      <p:pic>
        <p:nvPicPr>
          <p:cNvPr id="3" name="Picture 5">
            <a:extLst>
              <a:ext uri="{FF2B5EF4-FFF2-40B4-BE49-F238E27FC236}">
                <a16:creationId xmlns:a16="http://schemas.microsoft.com/office/drawing/2014/main" id="{B9DC1CF3-A1E5-4C47-9276-B9532DA29125}"/>
              </a:ext>
            </a:extLst>
          </p:cNvPr>
          <p:cNvPicPr>
            <a:picLocks noChangeAspect="1"/>
          </p:cNvPicPr>
          <p:nvPr/>
        </p:nvPicPr>
        <p:blipFill>
          <a:blip r:embed="rId3"/>
          <a:stretch>
            <a:fillRect/>
          </a:stretch>
        </p:blipFill>
        <p:spPr>
          <a:xfrm>
            <a:off x="803326" y="1246546"/>
            <a:ext cx="421251" cy="456586"/>
          </a:xfrm>
          <a:prstGeom prst="rect">
            <a:avLst/>
          </a:prstGeom>
        </p:spPr>
      </p:pic>
      <p:pic>
        <p:nvPicPr>
          <p:cNvPr id="7" name="Picture 7">
            <a:extLst>
              <a:ext uri="{FF2B5EF4-FFF2-40B4-BE49-F238E27FC236}">
                <a16:creationId xmlns:a16="http://schemas.microsoft.com/office/drawing/2014/main" id="{0B06C2B3-0AB8-43DF-94BB-11E31F1307FB}"/>
              </a:ext>
            </a:extLst>
          </p:cNvPr>
          <p:cNvPicPr>
            <a:picLocks noChangeAspect="1"/>
          </p:cNvPicPr>
          <p:nvPr/>
        </p:nvPicPr>
        <p:blipFill>
          <a:blip r:embed="rId3"/>
          <a:stretch>
            <a:fillRect/>
          </a:stretch>
        </p:blipFill>
        <p:spPr>
          <a:xfrm>
            <a:off x="692714" y="3323610"/>
            <a:ext cx="408962" cy="481167"/>
          </a:xfrm>
          <a:prstGeom prst="rect">
            <a:avLst/>
          </a:prstGeom>
        </p:spPr>
      </p:pic>
    </p:spTree>
    <p:extLst>
      <p:ext uri="{BB962C8B-B14F-4D97-AF65-F5344CB8AC3E}">
        <p14:creationId xmlns:p14="http://schemas.microsoft.com/office/powerpoint/2010/main" val="350244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1" name="Rectangle 15">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Logo&#10;&#10;Description automatically generated">
            <a:extLst>
              <a:ext uri="{FF2B5EF4-FFF2-40B4-BE49-F238E27FC236}">
                <a16:creationId xmlns:a16="http://schemas.microsoft.com/office/drawing/2014/main" id="{EA218646-1230-43DD-B018-E4A67F9EA86A}"/>
              </a:ext>
            </a:extLst>
          </p:cNvPr>
          <p:cNvPicPr>
            <a:picLocks noGrp="1" noChangeAspect="1"/>
          </p:cNvPicPr>
          <p:nvPr>
            <p:ph type="pic" idx="1"/>
          </p:nvPr>
        </p:nvPicPr>
        <p:blipFill rotWithShape="1">
          <a:blip r:embed="rId3"/>
          <a:srcRect l="22005" r="22005"/>
          <a:stretch/>
        </p:blipFill>
        <p:spPr>
          <a:xfrm>
            <a:off x="1041856" y="704919"/>
            <a:ext cx="3520676" cy="4873234"/>
          </a:xfrm>
          <a:prstGeom prst="rect">
            <a:avLst/>
          </a:prstGeom>
        </p:spPr>
      </p:pic>
      <p:sp>
        <p:nvSpPr>
          <p:cNvPr id="6" name="TextBox 5">
            <a:extLst>
              <a:ext uri="{FF2B5EF4-FFF2-40B4-BE49-F238E27FC236}">
                <a16:creationId xmlns:a16="http://schemas.microsoft.com/office/drawing/2014/main" id="{EE3801EF-CB97-4F3D-9560-BD18AA2662D0}"/>
              </a:ext>
            </a:extLst>
          </p:cNvPr>
          <p:cNvSpPr txBox="1"/>
          <p:nvPr/>
        </p:nvSpPr>
        <p:spPr>
          <a:xfrm>
            <a:off x="5216013" y="373624"/>
            <a:ext cx="627052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Starting</a:t>
            </a:r>
            <a:r>
              <a:rPr lang="en-US" dirty="0">
                <a:ea typeface="+mn-lt"/>
                <a:cs typeface="+mn-lt"/>
              </a:rPr>
              <a:t> Point – where do you start the assessment?  </a:t>
            </a:r>
            <a:endParaRPr lang="en-US" dirty="0"/>
          </a:p>
          <a:p>
            <a:endParaRPr lang="en-US" dirty="0">
              <a:ea typeface="+mn-lt"/>
              <a:cs typeface="+mn-lt"/>
            </a:endParaRPr>
          </a:p>
          <a:p>
            <a:r>
              <a:rPr lang="en-US" dirty="0">
                <a:ea typeface="+mn-lt"/>
                <a:cs typeface="+mn-lt"/>
              </a:rPr>
              <a:t>The entry point for each domain is determined by the child’s chronological age and will be different from domain to domain.  </a:t>
            </a:r>
            <a:endParaRPr lang="en-US" dirty="0"/>
          </a:p>
          <a:p>
            <a:endParaRPr lang="en-US" dirty="0">
              <a:ea typeface="+mn-lt"/>
              <a:cs typeface="+mn-lt"/>
            </a:endParaRPr>
          </a:p>
          <a:p>
            <a:r>
              <a:rPr lang="en-US" dirty="0">
                <a:ea typeface="+mn-lt"/>
                <a:cs typeface="+mn-lt"/>
              </a:rPr>
              <a:t>Entry points are shown at the top of each scoring form. Locate the child’s age in months within the listed starting points and begin with that item.</a:t>
            </a:r>
          </a:p>
          <a:p>
            <a:endParaRPr lang="en-US" dirty="0"/>
          </a:p>
        </p:txBody>
      </p:sp>
      <p:pic>
        <p:nvPicPr>
          <p:cNvPr id="13" name="Picture 14" descr="Text, letter&#10;&#10;Description automatically generated">
            <a:extLst>
              <a:ext uri="{FF2B5EF4-FFF2-40B4-BE49-F238E27FC236}">
                <a16:creationId xmlns:a16="http://schemas.microsoft.com/office/drawing/2014/main" id="{C6A3F430-8EFC-4000-BF63-ECF7E3A7B50C}"/>
              </a:ext>
            </a:extLst>
          </p:cNvPr>
          <p:cNvPicPr>
            <a:picLocks noChangeAspect="1"/>
          </p:cNvPicPr>
          <p:nvPr/>
        </p:nvPicPr>
        <p:blipFill>
          <a:blip r:embed="rId4"/>
          <a:stretch>
            <a:fillRect/>
          </a:stretch>
        </p:blipFill>
        <p:spPr>
          <a:xfrm>
            <a:off x="5179142" y="2962376"/>
            <a:ext cx="6872747" cy="2887408"/>
          </a:xfrm>
          <a:prstGeom prst="rect">
            <a:avLst/>
          </a:prstGeom>
        </p:spPr>
      </p:pic>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AB12B89F-F9E3-4003-878D-BB669B378723}"/>
                  </a:ext>
                </a:extLst>
              </p14:cNvPr>
              <p14:cNvContentPartPr/>
              <p14:nvPr/>
            </p14:nvContentPartPr>
            <p14:xfrm>
              <a:off x="5336729" y="4580975"/>
              <a:ext cx="952500" cy="581025"/>
            </p14:xfrm>
          </p:contentPart>
        </mc:Choice>
        <mc:Fallback xmlns="">
          <p:pic>
            <p:nvPicPr>
              <p:cNvPr id="15" name="Ink 14">
                <a:extLst>
                  <a:ext uri="{FF2B5EF4-FFF2-40B4-BE49-F238E27FC236}">
                    <a16:creationId xmlns:a16="http://schemas.microsoft.com/office/drawing/2014/main" id="{AB12B89F-F9E3-4003-878D-BB669B378723}"/>
                  </a:ext>
                </a:extLst>
              </p:cNvPr>
              <p:cNvPicPr/>
              <p:nvPr/>
            </p:nvPicPr>
            <p:blipFill>
              <a:blip r:embed="rId6"/>
              <a:stretch>
                <a:fillRect/>
              </a:stretch>
            </p:blipFill>
            <p:spPr>
              <a:xfrm>
                <a:off x="5318818" y="4563390"/>
                <a:ext cx="987964" cy="616554"/>
              </a:xfrm>
              <a:prstGeom prst="rect">
                <a:avLst/>
              </a:prstGeom>
            </p:spPr>
          </p:pic>
        </mc:Fallback>
      </mc:AlternateContent>
    </p:spTree>
    <p:extLst>
      <p:ext uri="{BB962C8B-B14F-4D97-AF65-F5344CB8AC3E}">
        <p14:creationId xmlns:p14="http://schemas.microsoft.com/office/powerpoint/2010/main" val="93021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D385AFA-054E-4B07-8417-61CFC62BDC4D}"/>
              </a:ext>
            </a:extLst>
          </p:cNvPr>
          <p:cNvSpPr>
            <a:spLocks noGrp="1"/>
          </p:cNvSpPr>
          <p:nvPr>
            <p:ph type="title"/>
          </p:nvPr>
        </p:nvSpPr>
        <p:spPr>
          <a:xfrm>
            <a:off x="7218030" y="558714"/>
            <a:ext cx="4257786" cy="1282751"/>
          </a:xfrm>
        </p:spPr>
        <p:txBody>
          <a:bodyPr vert="horz" lIns="91440" tIns="45720" rIns="91440" bIns="45720" rtlCol="0" anchor="t">
            <a:normAutofit fontScale="90000"/>
          </a:bodyPr>
          <a:lstStyle/>
          <a:p>
            <a:r>
              <a:rPr lang="en-US" err="1"/>
              <a:t>DEvelopmental</a:t>
            </a:r>
            <a:r>
              <a:rPr lang="en-US"/>
              <a:t> Assessment of Young Children</a:t>
            </a:r>
          </a:p>
        </p:txBody>
      </p:sp>
      <p:sp>
        <p:nvSpPr>
          <p:cNvPr id="22" name="Rectangle 21">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5" name="Rectangle 24">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5" descr="A picture containing logo&#10;&#10;Description automatically generated">
            <a:extLst>
              <a:ext uri="{FF2B5EF4-FFF2-40B4-BE49-F238E27FC236}">
                <a16:creationId xmlns:a16="http://schemas.microsoft.com/office/drawing/2014/main" id="{9ED7DFFB-3EDB-4865-9D47-1CB2C68478FB}"/>
              </a:ext>
            </a:extLst>
          </p:cNvPr>
          <p:cNvPicPr>
            <a:picLocks noGrp="1" noChangeAspect="1"/>
          </p:cNvPicPr>
          <p:nvPr>
            <p:ph type="pic" idx="1"/>
          </p:nvPr>
        </p:nvPicPr>
        <p:blipFill rotWithShape="1">
          <a:blip r:embed="rId3"/>
          <a:srcRect r="1" b="2879"/>
          <a:stretch/>
        </p:blipFill>
        <p:spPr>
          <a:xfrm>
            <a:off x="1271223" y="1116345"/>
            <a:ext cx="4825148" cy="3866172"/>
          </a:xfrm>
          <a:prstGeom prst="rect">
            <a:avLst/>
          </a:prstGeom>
        </p:spPr>
      </p:pic>
      <p:sp>
        <p:nvSpPr>
          <p:cNvPr id="4" name="Text Placeholder 3">
            <a:extLst>
              <a:ext uri="{FF2B5EF4-FFF2-40B4-BE49-F238E27FC236}">
                <a16:creationId xmlns:a16="http://schemas.microsoft.com/office/drawing/2014/main" id="{8813DAF4-AAAD-41D9-A7B0-15D04E9D7CED}"/>
              </a:ext>
            </a:extLst>
          </p:cNvPr>
          <p:cNvSpPr>
            <a:spLocks noGrp="1"/>
          </p:cNvSpPr>
          <p:nvPr>
            <p:ph type="body" sz="half" idx="2"/>
          </p:nvPr>
        </p:nvSpPr>
        <p:spPr>
          <a:xfrm>
            <a:off x="7218029" y="2015732"/>
            <a:ext cx="3692432" cy="3450613"/>
          </a:xfrm>
        </p:spPr>
        <p:txBody>
          <a:bodyPr vert="horz" lIns="91440" tIns="45720" rIns="91440" bIns="45720" rtlCol="0" anchor="t">
            <a:noAutofit/>
          </a:bodyPr>
          <a:lstStyle/>
          <a:p>
            <a:r>
              <a:rPr lang="en-US" sz="2400">
                <a:ea typeface="+mn-lt"/>
                <a:cs typeface="+mn-lt"/>
              </a:rPr>
              <a:t>The DAYC-2 is a comprehensive tool for infants and young children. The 2nd Edition was published in October 2012. Developed by Judith K. </a:t>
            </a:r>
            <a:r>
              <a:rPr lang="en-US" sz="2400" err="1">
                <a:ea typeface="+mn-lt"/>
                <a:cs typeface="+mn-lt"/>
              </a:rPr>
              <a:t>Voress</a:t>
            </a:r>
            <a:r>
              <a:rPr lang="en-US" sz="2400">
                <a:ea typeface="+mn-lt"/>
                <a:cs typeface="+mn-lt"/>
              </a:rPr>
              <a:t>, PhD and Taddy Maddox, PhD</a:t>
            </a:r>
            <a:endParaRPr lang="en-US" sz="2400"/>
          </a:p>
          <a:p>
            <a:pPr indent="-228600">
              <a:buFont typeface="Arial" panose="020B0604020202020204" pitchFamily="34" charset="0"/>
              <a:buChar char="•"/>
            </a:pPr>
            <a:endParaRPr lang="en-US"/>
          </a:p>
        </p:txBody>
      </p:sp>
      <p:pic>
        <p:nvPicPr>
          <p:cNvPr id="28" name="Picture 27">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54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DE11-EBF3-4A0F-A7D7-2B16C760315F}"/>
              </a:ext>
            </a:extLst>
          </p:cNvPr>
          <p:cNvSpPr>
            <a:spLocks noGrp="1"/>
          </p:cNvSpPr>
          <p:nvPr>
            <p:ph type="title"/>
          </p:nvPr>
        </p:nvSpPr>
        <p:spPr>
          <a:xfrm>
            <a:off x="1451206" y="726101"/>
            <a:ext cx="5531243" cy="732408"/>
          </a:xfrm>
        </p:spPr>
        <p:txBody>
          <a:bodyPr>
            <a:normAutofit/>
          </a:bodyPr>
          <a:lstStyle/>
          <a:p>
            <a:r>
              <a:rPr lang="en-US" dirty="0"/>
              <a:t>Entry POINTS   </a:t>
            </a:r>
          </a:p>
        </p:txBody>
      </p:sp>
      <p:pic>
        <p:nvPicPr>
          <p:cNvPr id="5" name="Picture 5">
            <a:extLst>
              <a:ext uri="{FF2B5EF4-FFF2-40B4-BE49-F238E27FC236}">
                <a16:creationId xmlns:a16="http://schemas.microsoft.com/office/drawing/2014/main" id="{C68D602A-BB09-4CA1-9987-F9042FC4366D}"/>
              </a:ext>
            </a:extLst>
          </p:cNvPr>
          <p:cNvPicPr>
            <a:picLocks noGrp="1" noChangeAspect="1"/>
          </p:cNvPicPr>
          <p:nvPr>
            <p:ph type="pic" idx="1"/>
          </p:nvPr>
        </p:nvPicPr>
        <p:blipFill rotWithShape="1">
          <a:blip r:embed="rId2"/>
          <a:srcRect l="11243" r="11243"/>
          <a:stretch/>
        </p:blipFill>
        <p:spPr>
          <a:xfrm>
            <a:off x="8632152" y="2150370"/>
            <a:ext cx="1800225" cy="1933575"/>
          </a:xfrm>
        </p:spPr>
      </p:pic>
      <p:sp>
        <p:nvSpPr>
          <p:cNvPr id="4" name="Text Placeholder 3">
            <a:extLst>
              <a:ext uri="{FF2B5EF4-FFF2-40B4-BE49-F238E27FC236}">
                <a16:creationId xmlns:a16="http://schemas.microsoft.com/office/drawing/2014/main" id="{32C9E1EF-A546-4C3A-A470-CDAB67FFD290}"/>
              </a:ext>
            </a:extLst>
          </p:cNvPr>
          <p:cNvSpPr>
            <a:spLocks noGrp="1"/>
          </p:cNvSpPr>
          <p:nvPr>
            <p:ph type="body" sz="half" idx="2"/>
          </p:nvPr>
        </p:nvSpPr>
        <p:spPr>
          <a:xfrm>
            <a:off x="1013300" y="1453904"/>
            <a:ext cx="6118315" cy="3908741"/>
          </a:xfrm>
        </p:spPr>
        <p:txBody>
          <a:bodyPr vert="horz" lIns="91440" tIns="45720" rIns="91440" bIns="45720" rtlCol="0" anchor="t">
            <a:noAutofit/>
          </a:bodyPr>
          <a:lstStyle/>
          <a:p>
            <a:r>
              <a:rPr lang="en-US" sz="2200" dirty="0"/>
              <a:t>Entry points, </a:t>
            </a:r>
            <a:r>
              <a:rPr lang="en-US" sz="2200" dirty="0" err="1"/>
              <a:t>basals</a:t>
            </a:r>
            <a:r>
              <a:rPr lang="en-US" sz="2200" dirty="0"/>
              <a:t> and ceilings are used to shorten testing time.  For each domain administration should begin at the appropriate entry point. </a:t>
            </a:r>
          </a:p>
          <a:p>
            <a:endParaRPr lang="en-US" sz="2200" dirty="0"/>
          </a:p>
          <a:p>
            <a:r>
              <a:rPr lang="en-US" sz="2200" dirty="0"/>
              <a:t>The entry point for each domain is determined by the child's chronological age and will vary from domain to domain. This is listed at the top of the testing materials and a full listing on Pg 7 in the test manual.     </a:t>
            </a:r>
            <a:endParaRPr lang="en-US"/>
          </a:p>
        </p:txBody>
      </p:sp>
      <p:pic>
        <p:nvPicPr>
          <p:cNvPr id="10" name="Picture 5" descr="Logo&#10;&#10;Description automatically generated">
            <a:extLst>
              <a:ext uri="{FF2B5EF4-FFF2-40B4-BE49-F238E27FC236}">
                <a16:creationId xmlns:a16="http://schemas.microsoft.com/office/drawing/2014/main" id="{E4125EED-2227-462A-9562-2630B621D37C}"/>
              </a:ext>
            </a:extLst>
          </p:cNvPr>
          <p:cNvPicPr>
            <a:picLocks noChangeAspect="1"/>
          </p:cNvPicPr>
          <p:nvPr/>
        </p:nvPicPr>
        <p:blipFill rotWithShape="1">
          <a:blip r:embed="rId3"/>
          <a:srcRect l="22005" r="22005"/>
          <a:stretch/>
        </p:blipFill>
        <p:spPr>
          <a:xfrm>
            <a:off x="8047341" y="1098209"/>
            <a:ext cx="2856998" cy="3914589"/>
          </a:xfrm>
          <a:prstGeom prst="rect">
            <a:avLst/>
          </a:prstGeom>
          <a:solidFill>
            <a:schemeClr val="bg1">
              <a:lumMod val="85000"/>
            </a:schemeClr>
          </a:solidFill>
          <a:ln w="9525" cap="sq">
            <a:noFill/>
            <a:miter lim="800000"/>
          </a:ln>
          <a:effectLst/>
        </p:spPr>
      </p:pic>
      <p:pic>
        <p:nvPicPr>
          <p:cNvPr id="11" name="Picture 11">
            <a:extLst>
              <a:ext uri="{FF2B5EF4-FFF2-40B4-BE49-F238E27FC236}">
                <a16:creationId xmlns:a16="http://schemas.microsoft.com/office/drawing/2014/main" id="{AE97787E-2461-4BEE-8FE9-CAACD6F1FC05}"/>
              </a:ext>
            </a:extLst>
          </p:cNvPr>
          <p:cNvPicPr>
            <a:picLocks noChangeAspect="1"/>
          </p:cNvPicPr>
          <p:nvPr/>
        </p:nvPicPr>
        <p:blipFill>
          <a:blip r:embed="rId4"/>
          <a:stretch>
            <a:fillRect/>
          </a:stretch>
        </p:blipFill>
        <p:spPr>
          <a:xfrm>
            <a:off x="459658" y="1610493"/>
            <a:ext cx="457200" cy="638175"/>
          </a:xfrm>
          <a:prstGeom prst="rect">
            <a:avLst/>
          </a:prstGeom>
        </p:spPr>
      </p:pic>
      <p:pic>
        <p:nvPicPr>
          <p:cNvPr id="12" name="Picture 12">
            <a:extLst>
              <a:ext uri="{FF2B5EF4-FFF2-40B4-BE49-F238E27FC236}">
                <a16:creationId xmlns:a16="http://schemas.microsoft.com/office/drawing/2014/main" id="{79DE0302-CA63-4CD1-8728-1335F706D89C}"/>
              </a:ext>
            </a:extLst>
          </p:cNvPr>
          <p:cNvPicPr>
            <a:picLocks noChangeAspect="1"/>
          </p:cNvPicPr>
          <p:nvPr/>
        </p:nvPicPr>
        <p:blipFill>
          <a:blip r:embed="rId4"/>
          <a:stretch>
            <a:fillRect/>
          </a:stretch>
        </p:blipFill>
        <p:spPr>
          <a:xfrm>
            <a:off x="422787" y="3306557"/>
            <a:ext cx="457200" cy="638175"/>
          </a:xfrm>
          <a:prstGeom prst="rect">
            <a:avLst/>
          </a:prstGeom>
        </p:spPr>
      </p:pic>
    </p:spTree>
    <p:extLst>
      <p:ext uri="{BB962C8B-B14F-4D97-AF65-F5344CB8AC3E}">
        <p14:creationId xmlns:p14="http://schemas.microsoft.com/office/powerpoint/2010/main" val="236825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21DFA991-14B1-468C-A028-1EA0450AC8A8}"/>
              </a:ext>
            </a:extLst>
          </p:cNvPr>
          <p:cNvPicPr>
            <a:picLocks noChangeAspect="1"/>
          </p:cNvPicPr>
          <p:nvPr/>
        </p:nvPicPr>
        <p:blipFill>
          <a:blip r:embed="rId2"/>
          <a:stretch>
            <a:fillRect/>
          </a:stretch>
        </p:blipFill>
        <p:spPr>
          <a:xfrm>
            <a:off x="6653981" y="1551559"/>
            <a:ext cx="5373328" cy="4025270"/>
          </a:xfrm>
          <a:prstGeom prst="rect">
            <a:avLst/>
          </a:prstGeom>
        </p:spPr>
      </p:pic>
      <p:sp>
        <p:nvSpPr>
          <p:cNvPr id="6" name="TextBox 5">
            <a:extLst>
              <a:ext uri="{FF2B5EF4-FFF2-40B4-BE49-F238E27FC236}">
                <a16:creationId xmlns:a16="http://schemas.microsoft.com/office/drawing/2014/main" id="{51071D86-4922-4F6E-A7C4-371F239DC87B}"/>
              </a:ext>
            </a:extLst>
          </p:cNvPr>
          <p:cNvSpPr txBox="1"/>
          <p:nvPr/>
        </p:nvSpPr>
        <p:spPr>
          <a:xfrm>
            <a:off x="1909916" y="644012"/>
            <a:ext cx="994532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i="1" dirty="0">
                <a:solidFill>
                  <a:srgbClr val="FF0000"/>
                </a:solidFill>
              </a:rPr>
              <a:t>Finding the Basal and the Ceiling </a:t>
            </a:r>
          </a:p>
        </p:txBody>
      </p:sp>
      <p:sp>
        <p:nvSpPr>
          <p:cNvPr id="7" name="TextBox 6">
            <a:extLst>
              <a:ext uri="{FF2B5EF4-FFF2-40B4-BE49-F238E27FC236}">
                <a16:creationId xmlns:a16="http://schemas.microsoft.com/office/drawing/2014/main" id="{77BFAD7B-B9A3-440F-95EA-CAEDF5EF3159}"/>
              </a:ext>
            </a:extLst>
          </p:cNvPr>
          <p:cNvSpPr txBox="1"/>
          <p:nvPr/>
        </p:nvSpPr>
        <p:spPr>
          <a:xfrm>
            <a:off x="98631" y="1438274"/>
            <a:ext cx="629510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You will need to find the Basal and Ceiling in order to calculate the Raw Scores. The Raw Scores are transferred to the front of the scoring form at the end of the assessment of each domain.</a:t>
            </a:r>
          </a:p>
          <a:p>
            <a:endParaRPr lang="en-US" dirty="0"/>
          </a:p>
          <a:p>
            <a:r>
              <a:rPr lang="en-US" dirty="0">
                <a:ea typeface="+mn-lt"/>
                <a:cs typeface="+mn-lt"/>
              </a:rPr>
              <a:t>Begin administering the assessment at the designated starting point. If the child receives a “0” for any of the first 3 items administered – the examiner should then test backward until the child scores a 1 on three items in a row.</a:t>
            </a:r>
            <a:endParaRPr lang="en-US" dirty="0"/>
          </a:p>
          <a:p>
            <a:endParaRPr lang="en-US" dirty="0"/>
          </a:p>
          <a:p>
            <a:r>
              <a:rPr lang="en-US" dirty="0">
                <a:ea typeface="+mn-lt"/>
                <a:cs typeface="+mn-lt"/>
              </a:rPr>
              <a:t>The BASAL is established when the child receives a score of 1 on three items in a row.</a:t>
            </a:r>
            <a:endParaRPr lang="en-US" dirty="0"/>
          </a:p>
          <a:p>
            <a:endParaRPr lang="en-US" dirty="0"/>
          </a:p>
          <a:p>
            <a:r>
              <a:rPr lang="en-US" dirty="0">
                <a:ea typeface="+mn-lt"/>
                <a:cs typeface="+mn-lt"/>
              </a:rPr>
              <a:t>All questions “below” the BASAL (the questions that come BEFORE the three 1’s on the form – are each scored as a 1, even if the child would have scored a 0 if the items was administered.</a:t>
            </a:r>
          </a:p>
          <a:p>
            <a:endParaRPr lang="en-US" dirty="0"/>
          </a:p>
          <a:p>
            <a:endParaRPr lang="en-US" dirty="0"/>
          </a:p>
          <a:p>
            <a:endParaRPr lang="en-US" dirty="0"/>
          </a:p>
        </p:txBody>
      </p:sp>
    </p:spTree>
    <p:extLst>
      <p:ext uri="{BB962C8B-B14F-4D97-AF65-F5344CB8AC3E}">
        <p14:creationId xmlns:p14="http://schemas.microsoft.com/office/powerpoint/2010/main" val="206920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21DFA991-14B1-468C-A028-1EA0450AC8A8}"/>
              </a:ext>
            </a:extLst>
          </p:cNvPr>
          <p:cNvPicPr>
            <a:picLocks noChangeAspect="1"/>
          </p:cNvPicPr>
          <p:nvPr/>
        </p:nvPicPr>
        <p:blipFill>
          <a:blip r:embed="rId2"/>
          <a:stretch>
            <a:fillRect/>
          </a:stretch>
        </p:blipFill>
        <p:spPr>
          <a:xfrm>
            <a:off x="6653981" y="1551559"/>
            <a:ext cx="5373328" cy="4025270"/>
          </a:xfrm>
          <a:prstGeom prst="rect">
            <a:avLst/>
          </a:prstGeom>
        </p:spPr>
      </p:pic>
      <p:sp>
        <p:nvSpPr>
          <p:cNvPr id="6" name="TextBox 5">
            <a:extLst>
              <a:ext uri="{FF2B5EF4-FFF2-40B4-BE49-F238E27FC236}">
                <a16:creationId xmlns:a16="http://schemas.microsoft.com/office/drawing/2014/main" id="{51071D86-4922-4F6E-A7C4-371F239DC87B}"/>
              </a:ext>
            </a:extLst>
          </p:cNvPr>
          <p:cNvSpPr txBox="1"/>
          <p:nvPr/>
        </p:nvSpPr>
        <p:spPr>
          <a:xfrm>
            <a:off x="1909916" y="644012"/>
            <a:ext cx="994532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i="1" dirty="0">
                <a:solidFill>
                  <a:srgbClr val="FF0000"/>
                </a:solidFill>
              </a:rPr>
              <a:t>Finding the Basal and the Ceiling </a:t>
            </a:r>
          </a:p>
        </p:txBody>
      </p:sp>
      <p:sp>
        <p:nvSpPr>
          <p:cNvPr id="7" name="TextBox 6">
            <a:extLst>
              <a:ext uri="{FF2B5EF4-FFF2-40B4-BE49-F238E27FC236}">
                <a16:creationId xmlns:a16="http://schemas.microsoft.com/office/drawing/2014/main" id="{77BFAD7B-B9A3-440F-95EA-CAEDF5EF3159}"/>
              </a:ext>
            </a:extLst>
          </p:cNvPr>
          <p:cNvSpPr txBox="1"/>
          <p:nvPr/>
        </p:nvSpPr>
        <p:spPr>
          <a:xfrm>
            <a:off x="98631" y="1438274"/>
            <a:ext cx="629510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CEILING: Where a child is no longer able to perform skills with mastery within a certain age range – demonstrated by three 0’s in row.</a:t>
            </a:r>
            <a:endParaRPr lang="en-US" dirty="0"/>
          </a:p>
          <a:p>
            <a:endParaRPr lang="en-US" dirty="0"/>
          </a:p>
          <a:p>
            <a:r>
              <a:rPr lang="en-US" dirty="0">
                <a:ea typeface="+mn-lt"/>
                <a:cs typeface="+mn-lt"/>
              </a:rPr>
              <a:t>This is the stopping point.  </a:t>
            </a:r>
            <a:endParaRPr lang="en-US" dirty="0"/>
          </a:p>
          <a:p>
            <a:endParaRPr lang="en-US" dirty="0"/>
          </a:p>
          <a:p>
            <a:r>
              <a:rPr lang="en-US" dirty="0">
                <a:ea typeface="+mn-lt"/>
                <a:cs typeface="+mn-lt"/>
              </a:rPr>
              <a:t>Occasionally, you will have some items “above” or past the ceiling (past the three 0’s) that the child would have received a 1 on if the item has been administered. Or the child may have already received a 1 on the item past the ceiling if the evaluator has administered the items. These items are STILL counted as 0’s if they are past the ceiling.</a:t>
            </a:r>
            <a:endParaRPr lang="en-US" dirty="0"/>
          </a:p>
          <a:p>
            <a:endParaRPr lang="en-US" dirty="0"/>
          </a:p>
          <a:p>
            <a:r>
              <a:rPr lang="en-US" dirty="0">
                <a:ea typeface="+mn-lt"/>
                <a:cs typeface="+mn-lt"/>
              </a:rPr>
              <a:t>There can be several </a:t>
            </a:r>
            <a:r>
              <a:rPr lang="en-US" dirty="0" err="1">
                <a:ea typeface="+mn-lt"/>
                <a:cs typeface="+mn-lt"/>
              </a:rPr>
              <a:t>basals</a:t>
            </a:r>
            <a:r>
              <a:rPr lang="en-US" dirty="0">
                <a:ea typeface="+mn-lt"/>
                <a:cs typeface="+mn-lt"/>
              </a:rPr>
              <a:t> and ceilings.  Always pick the basal and the ceiling that are closest together when computing the raw score.</a:t>
            </a:r>
            <a:endParaRPr lang="en-US" dirty="0"/>
          </a:p>
          <a:p>
            <a:endParaRPr lang="en-US" dirty="0"/>
          </a:p>
        </p:txBody>
      </p:sp>
      <p:pic>
        <p:nvPicPr>
          <p:cNvPr id="2" name="Picture 2" descr="A picture containing text, clipart, sign&#10;&#10;Description automatically generated">
            <a:extLst>
              <a:ext uri="{FF2B5EF4-FFF2-40B4-BE49-F238E27FC236}">
                <a16:creationId xmlns:a16="http://schemas.microsoft.com/office/drawing/2014/main" id="{0D5C223B-34B7-4EB6-B230-5C05E4B859E9}"/>
              </a:ext>
            </a:extLst>
          </p:cNvPr>
          <p:cNvPicPr>
            <a:picLocks noChangeAspect="1"/>
          </p:cNvPicPr>
          <p:nvPr/>
        </p:nvPicPr>
        <p:blipFill>
          <a:blip r:embed="rId3"/>
          <a:stretch>
            <a:fillRect/>
          </a:stretch>
        </p:blipFill>
        <p:spPr>
          <a:xfrm>
            <a:off x="2744429" y="2265107"/>
            <a:ext cx="533400" cy="533400"/>
          </a:xfrm>
          <a:prstGeom prst="rect">
            <a:avLst/>
          </a:prstGeom>
        </p:spPr>
      </p:pic>
    </p:spTree>
    <p:extLst>
      <p:ext uri="{BB962C8B-B14F-4D97-AF65-F5344CB8AC3E}">
        <p14:creationId xmlns:p14="http://schemas.microsoft.com/office/powerpoint/2010/main" val="1281463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4" name="Picture 33">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39">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4" name="Group 43">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45" name="Rectangle 44">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83480BC-9D93-4970-B57C-37C781C4B9D2}"/>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a:solidFill>
                  <a:schemeClr val="tx2"/>
                </a:solidFill>
              </a:rPr>
              <a:t>SCORING</a:t>
            </a:r>
          </a:p>
        </p:txBody>
      </p:sp>
      <p:sp>
        <p:nvSpPr>
          <p:cNvPr id="4" name="Text Placeholder 3">
            <a:extLst>
              <a:ext uri="{FF2B5EF4-FFF2-40B4-BE49-F238E27FC236}">
                <a16:creationId xmlns:a16="http://schemas.microsoft.com/office/drawing/2014/main" id="{ABCA6EB9-D07E-4522-ACEB-FCCB11EE51DD}"/>
              </a:ext>
            </a:extLst>
          </p:cNvPr>
          <p:cNvSpPr>
            <a:spLocks noGrp="1"/>
          </p:cNvSpPr>
          <p:nvPr>
            <p:ph type="body" sz="half" idx="2"/>
          </p:nvPr>
        </p:nvSpPr>
        <p:spPr>
          <a:xfrm>
            <a:off x="2417779" y="4427183"/>
            <a:ext cx="7379502" cy="522928"/>
          </a:xfrm>
        </p:spPr>
        <p:txBody>
          <a:bodyPr vert="horz" lIns="91440" tIns="91440" rIns="91440" bIns="91440" rtlCol="0" anchor="t">
            <a:normAutofit/>
          </a:bodyPr>
          <a:lstStyle/>
          <a:p>
            <a:pPr algn="ctr"/>
            <a:r>
              <a:rPr lang="en-US" cap="all">
                <a:solidFill>
                  <a:srgbClr val="000000"/>
                </a:solidFill>
              </a:rPr>
              <a:t>Interpreting DAYC-2 results accurately</a:t>
            </a:r>
          </a:p>
        </p:txBody>
      </p:sp>
      <p:cxnSp>
        <p:nvCxnSpPr>
          <p:cNvPr id="48" name="Straight Connector 47">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2" name="Picture 51">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46003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42">
            <a:extLst>
              <a:ext uri="{FF2B5EF4-FFF2-40B4-BE49-F238E27FC236}">
                <a16:creationId xmlns:a16="http://schemas.microsoft.com/office/drawing/2014/main" id="{2FAC8C30-93FA-4F99-80C4-C952D83A4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2" name="Picture 44">
            <a:extLst>
              <a:ext uri="{FF2B5EF4-FFF2-40B4-BE49-F238E27FC236}">
                <a16:creationId xmlns:a16="http://schemas.microsoft.com/office/drawing/2014/main" id="{F3ACDE2A-6BC1-4786-87B1-F7DA35351E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6">
            <a:extLst>
              <a:ext uri="{FF2B5EF4-FFF2-40B4-BE49-F238E27FC236}">
                <a16:creationId xmlns:a16="http://schemas.microsoft.com/office/drawing/2014/main" id="{0A2CC8B5-9886-4AFA-BE09-6178A4ED30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46" name="Rectangle 48">
            <a:extLst>
              <a:ext uri="{FF2B5EF4-FFF2-40B4-BE49-F238E27FC236}">
                <a16:creationId xmlns:a16="http://schemas.microsoft.com/office/drawing/2014/main" id="{B94CE516-C725-4D29-AA32-F729A7A86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C31D6CD-3D20-4ADC-8A45-9ED56381F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0992"/>
            <a:ext cx="5130800" cy="5570753"/>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a:extLst>
              <a:ext uri="{FF2B5EF4-FFF2-40B4-BE49-F238E27FC236}">
                <a16:creationId xmlns:a16="http://schemas.microsoft.com/office/drawing/2014/main" id="{3BB7BC20-6193-4EB8-AC17-991070B801EE}"/>
              </a:ext>
            </a:extLst>
          </p:cNvPr>
          <p:cNvPicPr>
            <a:picLocks noChangeAspect="1"/>
          </p:cNvPicPr>
          <p:nvPr/>
        </p:nvPicPr>
        <p:blipFill>
          <a:blip r:embed="rId3"/>
          <a:stretch>
            <a:fillRect/>
          </a:stretch>
        </p:blipFill>
        <p:spPr>
          <a:xfrm>
            <a:off x="1097567" y="801859"/>
            <a:ext cx="4080255" cy="5243939"/>
          </a:xfrm>
          <a:prstGeom prst="rect">
            <a:avLst/>
          </a:prstGeom>
        </p:spPr>
      </p:pic>
      <p:sp>
        <p:nvSpPr>
          <p:cNvPr id="48" name="Rectangle 52">
            <a:extLst>
              <a:ext uri="{FF2B5EF4-FFF2-40B4-BE49-F238E27FC236}">
                <a16:creationId xmlns:a16="http://schemas.microsoft.com/office/drawing/2014/main" id="{C7153DDC-19A1-4FDA-979B-54CB234A9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0527" y="640992"/>
            <a:ext cx="5139475" cy="5567965"/>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D2482E-8BA8-49A5-A2F0-D987FA244F77}"/>
              </a:ext>
            </a:extLst>
          </p:cNvPr>
          <p:cNvSpPr txBox="1"/>
          <p:nvPr/>
        </p:nvSpPr>
        <p:spPr>
          <a:xfrm>
            <a:off x="1184064" y="754625"/>
            <a:ext cx="3989944" cy="369332"/>
          </a:xfrm>
          <a:prstGeom prst="rect">
            <a:avLst/>
          </a:prstGeom>
          <a:solidFill>
            <a:srgbClr val="FF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Important Reference Charts for Scoring </a:t>
            </a:r>
            <a:endParaRPr lang="en-US" dirty="0"/>
          </a:p>
        </p:txBody>
      </p:sp>
      <p:sp>
        <p:nvSpPr>
          <p:cNvPr id="56" name="TextBox 55">
            <a:extLst>
              <a:ext uri="{FF2B5EF4-FFF2-40B4-BE49-F238E27FC236}">
                <a16:creationId xmlns:a16="http://schemas.microsoft.com/office/drawing/2014/main" id="{1C800F78-650D-4B87-87DD-EBE423C0CB5F}"/>
              </a:ext>
            </a:extLst>
          </p:cNvPr>
          <p:cNvSpPr txBox="1"/>
          <p:nvPr/>
        </p:nvSpPr>
        <p:spPr>
          <a:xfrm>
            <a:off x="7005792" y="2347759"/>
            <a:ext cx="33085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Appendix B: Converting Raw Scores to Standard Scores pg. 63</a:t>
            </a:r>
          </a:p>
        </p:txBody>
      </p:sp>
      <p:sp>
        <p:nvSpPr>
          <p:cNvPr id="18" name="TextBox 17">
            <a:extLst>
              <a:ext uri="{FF2B5EF4-FFF2-40B4-BE49-F238E27FC236}">
                <a16:creationId xmlns:a16="http://schemas.microsoft.com/office/drawing/2014/main" id="{63B8BE09-2844-4BD9-8877-CF78B0D6B892}"/>
              </a:ext>
            </a:extLst>
          </p:cNvPr>
          <p:cNvSpPr txBox="1"/>
          <p:nvPr/>
        </p:nvSpPr>
        <p:spPr>
          <a:xfrm>
            <a:off x="7337630" y="1622630"/>
            <a:ext cx="33085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Appendix A:  Converting Raw Scores to Age Equivalents pg. 59  </a:t>
            </a:r>
          </a:p>
        </p:txBody>
      </p:sp>
      <p:sp>
        <p:nvSpPr>
          <p:cNvPr id="19" name="TextBox 18">
            <a:extLst>
              <a:ext uri="{FF2B5EF4-FFF2-40B4-BE49-F238E27FC236}">
                <a16:creationId xmlns:a16="http://schemas.microsoft.com/office/drawing/2014/main" id="{A359CF12-3712-4C79-A56D-D2D339A8BDE1}"/>
              </a:ext>
            </a:extLst>
          </p:cNvPr>
          <p:cNvSpPr txBox="1"/>
          <p:nvPr/>
        </p:nvSpPr>
        <p:spPr>
          <a:xfrm>
            <a:off x="7509693" y="3171210"/>
            <a:ext cx="362810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Appendix C:  Converting Standard Scores to Percentile Ranks pg. 117 </a:t>
            </a:r>
          </a:p>
          <a:p>
            <a:endParaRPr lang="en-US" dirty="0"/>
          </a:p>
        </p:txBody>
      </p:sp>
      <p:sp>
        <p:nvSpPr>
          <p:cNvPr id="20" name="TextBox 19">
            <a:extLst>
              <a:ext uri="{FF2B5EF4-FFF2-40B4-BE49-F238E27FC236}">
                <a16:creationId xmlns:a16="http://schemas.microsoft.com/office/drawing/2014/main" id="{6FF67A5A-2EF4-4C35-9DDA-3FB7434D4B6A}"/>
              </a:ext>
            </a:extLst>
          </p:cNvPr>
          <p:cNvSpPr txBox="1"/>
          <p:nvPr/>
        </p:nvSpPr>
        <p:spPr>
          <a:xfrm>
            <a:off x="6575629" y="3834886"/>
            <a:ext cx="38124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Appendix D:  Converting Sums of Subdomain Standard Scores to Domain Stand Scores pg. 121 </a:t>
            </a:r>
          </a:p>
        </p:txBody>
      </p:sp>
      <p:pic>
        <p:nvPicPr>
          <p:cNvPr id="5" name="Picture 5">
            <a:extLst>
              <a:ext uri="{FF2B5EF4-FFF2-40B4-BE49-F238E27FC236}">
                <a16:creationId xmlns:a16="http://schemas.microsoft.com/office/drawing/2014/main" id="{758245D8-29B4-4B18-91EF-E53F5291284C}"/>
              </a:ext>
            </a:extLst>
          </p:cNvPr>
          <p:cNvPicPr>
            <a:picLocks noGrp="1" noChangeAspect="1"/>
          </p:cNvPicPr>
          <p:nvPr>
            <p:ph type="pic" idx="1"/>
          </p:nvPr>
        </p:nvPicPr>
        <p:blipFill rotWithShape="1">
          <a:blip r:embed="rId4"/>
          <a:srcRect l="35912" r="35912"/>
          <a:stretch/>
        </p:blipFill>
        <p:spPr>
          <a:xfrm>
            <a:off x="13160828" y="4176736"/>
            <a:ext cx="866775" cy="314325"/>
          </a:xfrm>
        </p:spPr>
      </p:pic>
      <p:sp>
        <p:nvSpPr>
          <p:cNvPr id="4" name="TextBox 3">
            <a:extLst>
              <a:ext uri="{FF2B5EF4-FFF2-40B4-BE49-F238E27FC236}">
                <a16:creationId xmlns:a16="http://schemas.microsoft.com/office/drawing/2014/main" id="{48134CFB-634F-4A6F-B06D-ACE68427DA3D}"/>
              </a:ext>
            </a:extLst>
          </p:cNvPr>
          <p:cNvSpPr txBox="1"/>
          <p:nvPr/>
        </p:nvSpPr>
        <p:spPr>
          <a:xfrm>
            <a:off x="7563465" y="4921046"/>
            <a:ext cx="368955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Appendix E:  Converting Sums of Domain Standard Scores to General Development Index  pg. 125</a:t>
            </a:r>
          </a:p>
          <a:p>
            <a:endParaRPr lang="en-US" dirty="0"/>
          </a:p>
        </p:txBody>
      </p:sp>
      <p:pic>
        <p:nvPicPr>
          <p:cNvPr id="6" name="Picture 6">
            <a:extLst>
              <a:ext uri="{FF2B5EF4-FFF2-40B4-BE49-F238E27FC236}">
                <a16:creationId xmlns:a16="http://schemas.microsoft.com/office/drawing/2014/main" id="{EDAC841A-08E4-459B-B14E-1124B3C5D34E}"/>
              </a:ext>
            </a:extLst>
          </p:cNvPr>
          <p:cNvPicPr>
            <a:picLocks noChangeAspect="1"/>
          </p:cNvPicPr>
          <p:nvPr/>
        </p:nvPicPr>
        <p:blipFill>
          <a:blip r:embed="rId4"/>
          <a:stretch>
            <a:fillRect/>
          </a:stretch>
        </p:blipFill>
        <p:spPr>
          <a:xfrm>
            <a:off x="10308354" y="2669612"/>
            <a:ext cx="866775" cy="314325"/>
          </a:xfrm>
          <a:prstGeom prst="rect">
            <a:avLst/>
          </a:prstGeom>
        </p:spPr>
      </p:pic>
      <p:pic>
        <p:nvPicPr>
          <p:cNvPr id="7" name="Picture 9">
            <a:extLst>
              <a:ext uri="{FF2B5EF4-FFF2-40B4-BE49-F238E27FC236}">
                <a16:creationId xmlns:a16="http://schemas.microsoft.com/office/drawing/2014/main" id="{04BF7530-093B-47BF-A22A-C4B8FC08F5B9}"/>
              </a:ext>
            </a:extLst>
          </p:cNvPr>
          <p:cNvPicPr>
            <a:picLocks noChangeAspect="1"/>
          </p:cNvPicPr>
          <p:nvPr/>
        </p:nvPicPr>
        <p:blipFill>
          <a:blip r:embed="rId4"/>
          <a:stretch>
            <a:fillRect/>
          </a:stretch>
        </p:blipFill>
        <p:spPr>
          <a:xfrm>
            <a:off x="6473773" y="1698677"/>
            <a:ext cx="866775" cy="314325"/>
          </a:xfrm>
          <a:prstGeom prst="rect">
            <a:avLst/>
          </a:prstGeom>
        </p:spPr>
      </p:pic>
      <p:pic>
        <p:nvPicPr>
          <p:cNvPr id="10" name="Picture 11">
            <a:extLst>
              <a:ext uri="{FF2B5EF4-FFF2-40B4-BE49-F238E27FC236}">
                <a16:creationId xmlns:a16="http://schemas.microsoft.com/office/drawing/2014/main" id="{7B019CED-C270-4DF5-A9E5-D719C48C6BE9}"/>
              </a:ext>
            </a:extLst>
          </p:cNvPr>
          <p:cNvPicPr>
            <a:picLocks noChangeAspect="1"/>
          </p:cNvPicPr>
          <p:nvPr/>
        </p:nvPicPr>
        <p:blipFill>
          <a:blip r:embed="rId4"/>
          <a:stretch>
            <a:fillRect/>
          </a:stretch>
        </p:blipFill>
        <p:spPr>
          <a:xfrm>
            <a:off x="6572096" y="3173515"/>
            <a:ext cx="866775" cy="314325"/>
          </a:xfrm>
          <a:prstGeom prst="rect">
            <a:avLst/>
          </a:prstGeom>
        </p:spPr>
      </p:pic>
      <p:pic>
        <p:nvPicPr>
          <p:cNvPr id="12" name="Picture 13">
            <a:extLst>
              <a:ext uri="{FF2B5EF4-FFF2-40B4-BE49-F238E27FC236}">
                <a16:creationId xmlns:a16="http://schemas.microsoft.com/office/drawing/2014/main" id="{87AD8105-E937-4E3C-99B3-CB0C0E830D17}"/>
              </a:ext>
            </a:extLst>
          </p:cNvPr>
          <p:cNvPicPr>
            <a:picLocks noChangeAspect="1"/>
          </p:cNvPicPr>
          <p:nvPr/>
        </p:nvPicPr>
        <p:blipFill>
          <a:blip r:embed="rId4"/>
          <a:stretch>
            <a:fillRect/>
          </a:stretch>
        </p:blipFill>
        <p:spPr>
          <a:xfrm>
            <a:off x="9951935" y="4439418"/>
            <a:ext cx="866775" cy="314325"/>
          </a:xfrm>
          <a:prstGeom prst="rect">
            <a:avLst/>
          </a:prstGeom>
        </p:spPr>
      </p:pic>
      <p:pic>
        <p:nvPicPr>
          <p:cNvPr id="14" name="Picture 15">
            <a:extLst>
              <a:ext uri="{FF2B5EF4-FFF2-40B4-BE49-F238E27FC236}">
                <a16:creationId xmlns:a16="http://schemas.microsoft.com/office/drawing/2014/main" id="{F7453E14-403B-4750-82A2-655FF0803A0C}"/>
              </a:ext>
            </a:extLst>
          </p:cNvPr>
          <p:cNvPicPr>
            <a:picLocks noChangeAspect="1"/>
          </p:cNvPicPr>
          <p:nvPr/>
        </p:nvPicPr>
        <p:blipFill>
          <a:blip r:embed="rId4"/>
          <a:stretch>
            <a:fillRect/>
          </a:stretch>
        </p:blipFill>
        <p:spPr>
          <a:xfrm>
            <a:off x="6707289" y="4918741"/>
            <a:ext cx="866775" cy="314325"/>
          </a:xfrm>
          <a:prstGeom prst="rect">
            <a:avLst/>
          </a:prstGeom>
        </p:spPr>
      </p:pic>
      <p:pic>
        <p:nvPicPr>
          <p:cNvPr id="16" name="Picture 20">
            <a:extLst>
              <a:ext uri="{FF2B5EF4-FFF2-40B4-BE49-F238E27FC236}">
                <a16:creationId xmlns:a16="http://schemas.microsoft.com/office/drawing/2014/main" id="{1E5D6578-D140-41F1-91EB-939EA4A2177A}"/>
              </a:ext>
            </a:extLst>
          </p:cNvPr>
          <p:cNvPicPr>
            <a:picLocks noChangeAspect="1"/>
          </p:cNvPicPr>
          <p:nvPr/>
        </p:nvPicPr>
        <p:blipFill>
          <a:blip r:embed="rId4"/>
          <a:stretch>
            <a:fillRect/>
          </a:stretch>
        </p:blipFill>
        <p:spPr>
          <a:xfrm>
            <a:off x="8096096" y="936677"/>
            <a:ext cx="1714806" cy="683033"/>
          </a:xfrm>
          <a:prstGeom prst="rect">
            <a:avLst/>
          </a:prstGeom>
        </p:spPr>
      </p:pic>
    </p:spTree>
    <p:extLst>
      <p:ext uri="{BB962C8B-B14F-4D97-AF65-F5344CB8AC3E}">
        <p14:creationId xmlns:p14="http://schemas.microsoft.com/office/powerpoint/2010/main" val="238595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A9E8-89D5-4B93-975A-83BBD9F77DC6}"/>
              </a:ext>
            </a:extLst>
          </p:cNvPr>
          <p:cNvSpPr>
            <a:spLocks noGrp="1"/>
          </p:cNvSpPr>
          <p:nvPr>
            <p:ph type="title"/>
          </p:nvPr>
        </p:nvSpPr>
        <p:spPr/>
        <p:txBody>
          <a:bodyPr/>
          <a:lstStyle/>
          <a:p>
            <a:r>
              <a:rPr lang="en-US" dirty="0"/>
              <a:t>Calculating Raw Score – Do an example – Practice Makes this much easier!</a:t>
            </a:r>
          </a:p>
        </p:txBody>
      </p:sp>
      <p:sp>
        <p:nvSpPr>
          <p:cNvPr id="3" name="Content Placeholder 2">
            <a:extLst>
              <a:ext uri="{FF2B5EF4-FFF2-40B4-BE49-F238E27FC236}">
                <a16:creationId xmlns:a16="http://schemas.microsoft.com/office/drawing/2014/main" id="{2F78A4E8-5F5B-4EE7-B4E7-9C9A2FDCD6F5}"/>
              </a:ext>
            </a:extLst>
          </p:cNvPr>
          <p:cNvSpPr>
            <a:spLocks noGrp="1"/>
          </p:cNvSpPr>
          <p:nvPr>
            <p:ph sz="half" idx="1"/>
          </p:nvPr>
        </p:nvSpPr>
        <p:spPr/>
        <p:txBody>
          <a:bodyPr vert="horz" lIns="91440" tIns="45720" rIns="91440" bIns="45720" rtlCol="0" anchor="t">
            <a:normAutofit/>
          </a:bodyPr>
          <a:lstStyle/>
          <a:p>
            <a:r>
              <a:rPr lang="en-US" dirty="0"/>
              <a:t>Step 1: </a:t>
            </a:r>
            <a:r>
              <a:rPr lang="en-US" dirty="0">
                <a:ea typeface="+mn-lt"/>
                <a:cs typeface="+mn-lt"/>
              </a:rPr>
              <a:t>When calculating raw score points, use the item # at the end of the basal (the third item that was given 1 point) as your starting score, even if there are 0’s recorded in items before the basal. (So if your 3rd “1” was on item # 28 – then you start counting at 28 as ALL items prior to that now get a score of 1)</a:t>
            </a:r>
            <a:endParaRPr lang="en-US" dirty="0"/>
          </a:p>
          <a:p>
            <a:endParaRPr lang="en-US" dirty="0"/>
          </a:p>
        </p:txBody>
      </p:sp>
      <p:sp>
        <p:nvSpPr>
          <p:cNvPr id="4" name="Content Placeholder 3">
            <a:extLst>
              <a:ext uri="{FF2B5EF4-FFF2-40B4-BE49-F238E27FC236}">
                <a16:creationId xmlns:a16="http://schemas.microsoft.com/office/drawing/2014/main" id="{77F3A5C1-1EBD-4731-812B-3141BB38D330}"/>
              </a:ext>
            </a:extLst>
          </p:cNvPr>
          <p:cNvSpPr>
            <a:spLocks noGrp="1"/>
          </p:cNvSpPr>
          <p:nvPr>
            <p:ph sz="half" idx="2"/>
          </p:nvPr>
        </p:nvSpPr>
        <p:spPr/>
        <p:txBody>
          <a:bodyPr vert="horz" lIns="91440" tIns="45720" rIns="91440" bIns="45720" rtlCol="0" anchor="t">
            <a:normAutofit/>
          </a:bodyPr>
          <a:lstStyle/>
          <a:p>
            <a:endParaRPr lang="en-US" dirty="0"/>
          </a:p>
          <a:p>
            <a:endParaRPr lang="en-US" dirty="0"/>
          </a:p>
        </p:txBody>
      </p:sp>
      <p:sp>
        <p:nvSpPr>
          <p:cNvPr id="8" name="Content Placeholder 2">
            <a:extLst>
              <a:ext uri="{FF2B5EF4-FFF2-40B4-BE49-F238E27FC236}">
                <a16:creationId xmlns:a16="http://schemas.microsoft.com/office/drawing/2014/main" id="{33C884CB-0779-4FA8-9A2A-0207AA18AC46}"/>
              </a:ext>
            </a:extLst>
          </p:cNvPr>
          <p:cNvSpPr txBox="1">
            <a:spLocks/>
          </p:cNvSpPr>
          <p:nvPr/>
        </p:nvSpPr>
        <p:spPr>
          <a:xfrm>
            <a:off x="6788055" y="2017602"/>
            <a:ext cx="4645152" cy="344859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Step 2: </a:t>
            </a:r>
            <a:r>
              <a:rPr lang="en-US" dirty="0">
                <a:ea typeface="+mn-lt"/>
                <a:cs typeface="+mn-lt"/>
              </a:rPr>
              <a:t>Once you are past the basal, only the 1’s are counted until you get to the ceiling (the first three 0’s after the basal). The 0’s remain 0’s between the basal and the ceiling</a:t>
            </a:r>
            <a:endParaRPr lang="en-US" dirty="0"/>
          </a:p>
          <a:p>
            <a:r>
              <a:rPr lang="en-US" dirty="0"/>
              <a:t>Step 3: </a:t>
            </a:r>
            <a:r>
              <a:rPr lang="en-US" dirty="0">
                <a:ea typeface="+mn-lt"/>
                <a:cs typeface="+mn-lt"/>
              </a:rPr>
              <a:t>Stop adding the raw score points once you get to the ceiling, even if there are 1’s after the ceiling. Ignore all 1’s after the first set of three 0’s.</a:t>
            </a:r>
            <a:endParaRPr lang="en-US" dirty="0"/>
          </a:p>
          <a:p>
            <a:endParaRPr lang="en-US" dirty="0"/>
          </a:p>
        </p:txBody>
      </p:sp>
    </p:spTree>
    <p:extLst>
      <p:ext uri="{BB962C8B-B14F-4D97-AF65-F5344CB8AC3E}">
        <p14:creationId xmlns:p14="http://schemas.microsoft.com/office/powerpoint/2010/main" val="342254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5" name="Rectangle 1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7" name="Picture 1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1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19">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21">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3">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Box 2">
            <a:extLst>
              <a:ext uri="{FF2B5EF4-FFF2-40B4-BE49-F238E27FC236}">
                <a16:creationId xmlns:a16="http://schemas.microsoft.com/office/drawing/2014/main" id="{6B9EDEF5-F531-4F85-9213-4ED09FA768BE}"/>
              </a:ext>
            </a:extLst>
          </p:cNvPr>
          <p:cNvSpPr txBox="1"/>
          <p:nvPr/>
        </p:nvSpPr>
        <p:spPr>
          <a:xfrm>
            <a:off x="1452616" y="962902"/>
            <a:ext cx="4176384" cy="2380828"/>
          </a:xfrm>
          <a:prstGeom prst="rect">
            <a:avLst/>
          </a:prstGeom>
        </p:spPr>
        <p:txBody>
          <a:bodyPr rot="0" spcFirstLastPara="0" vertOverflow="overflow" horzOverflow="overflow" vert="horz" lIns="91440" tIns="45720" rIns="91440" bIns="0" numCol="1" spcCol="0" rtlCol="0" fromWordArt="0" anchor="b" anchorCtr="0" forceAA="0" compatLnSpc="1">
            <a:prstTxWarp prst="textNoShape">
              <a:avLst/>
            </a:prstTxWarp>
            <a:normAutofit fontScale="92500"/>
          </a:bodyPr>
          <a:lstStyle/>
          <a:p>
            <a:pPr defTabSz="914400">
              <a:lnSpc>
                <a:spcPct val="90000"/>
              </a:lnSpc>
              <a:spcBef>
                <a:spcPct val="0"/>
              </a:spcBef>
              <a:spcAft>
                <a:spcPts val="600"/>
              </a:spcAft>
            </a:pPr>
            <a:r>
              <a:rPr lang="en-US" sz="4800" cap="all" dirty="0">
                <a:latin typeface="+mj-lt"/>
                <a:ea typeface="+mj-ea"/>
                <a:cs typeface="+mj-cs"/>
              </a:rPr>
              <a:t>Did you get the correct raw score? </a:t>
            </a:r>
          </a:p>
        </p:txBody>
      </p:sp>
      <p:cxnSp>
        <p:nvCxnSpPr>
          <p:cNvPr id="36" name="Straight Connector 25">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 name="Picture 2" descr="A picture containing graphical user interface&#10;&#10;Description automatically generated">
            <a:extLst>
              <a:ext uri="{FF2B5EF4-FFF2-40B4-BE49-F238E27FC236}">
                <a16:creationId xmlns:a16="http://schemas.microsoft.com/office/drawing/2014/main" id="{7AEB8ABE-11C4-4D1C-BF47-9746E684BCE7}"/>
              </a:ext>
            </a:extLst>
          </p:cNvPr>
          <p:cNvPicPr>
            <a:picLocks noChangeAspect="1"/>
          </p:cNvPicPr>
          <p:nvPr/>
        </p:nvPicPr>
        <p:blipFill>
          <a:blip r:embed="rId3"/>
          <a:stretch>
            <a:fillRect/>
          </a:stretch>
        </p:blipFill>
        <p:spPr>
          <a:xfrm>
            <a:off x="6094411" y="1145586"/>
            <a:ext cx="4960442" cy="3980756"/>
          </a:xfrm>
          <a:prstGeom prst="rect">
            <a:avLst/>
          </a:prstGeom>
        </p:spPr>
      </p:pic>
      <p:pic>
        <p:nvPicPr>
          <p:cNvPr id="37" name="Picture 27">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29">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78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A9E8-89D5-4B93-975A-83BBD9F77DC6}"/>
              </a:ext>
            </a:extLst>
          </p:cNvPr>
          <p:cNvSpPr>
            <a:spLocks noGrp="1"/>
          </p:cNvSpPr>
          <p:nvPr>
            <p:ph type="title"/>
          </p:nvPr>
        </p:nvSpPr>
        <p:spPr/>
        <p:txBody>
          <a:bodyPr/>
          <a:lstStyle/>
          <a:p>
            <a:pPr algn="ctr"/>
            <a:r>
              <a:rPr lang="en-US" dirty="0"/>
              <a:t>Raw Score – WHAT's NEXT? </a:t>
            </a:r>
            <a:endParaRPr lang="en-US"/>
          </a:p>
        </p:txBody>
      </p:sp>
      <p:sp>
        <p:nvSpPr>
          <p:cNvPr id="3" name="Content Placeholder 2">
            <a:extLst>
              <a:ext uri="{FF2B5EF4-FFF2-40B4-BE49-F238E27FC236}">
                <a16:creationId xmlns:a16="http://schemas.microsoft.com/office/drawing/2014/main" id="{2F78A4E8-5F5B-4EE7-B4E7-9C9A2FDCD6F5}"/>
              </a:ext>
            </a:extLst>
          </p:cNvPr>
          <p:cNvSpPr>
            <a:spLocks noGrp="1"/>
          </p:cNvSpPr>
          <p:nvPr>
            <p:ph sz="half" idx="1"/>
          </p:nvPr>
        </p:nvSpPr>
        <p:spPr>
          <a:xfrm>
            <a:off x="270714" y="1776639"/>
            <a:ext cx="10737898" cy="3682834"/>
          </a:xfrm>
        </p:spPr>
        <p:txBody>
          <a:bodyPr vert="horz" lIns="91440" tIns="45720" rIns="91440" bIns="45720" rtlCol="0" anchor="t">
            <a:normAutofit/>
          </a:bodyPr>
          <a:lstStyle/>
          <a:p>
            <a:r>
              <a:rPr lang="en-US" dirty="0"/>
              <a:t>Step 1: </a:t>
            </a:r>
            <a:r>
              <a:rPr lang="en-US" dirty="0">
                <a:ea typeface="+mn-lt"/>
                <a:cs typeface="+mn-lt"/>
              </a:rPr>
              <a:t>Record raw scores on the front of the scoring sheet for each domain. You determine the child’s Standard Scores on the DAYC-2 in relation to his or her chronological age. Be careful you are on the right column.</a:t>
            </a:r>
            <a:endParaRPr lang="en-US"/>
          </a:p>
          <a:p>
            <a:r>
              <a:rPr lang="en-US" dirty="0">
                <a:ea typeface="+mn-lt"/>
                <a:cs typeface="+mn-lt"/>
              </a:rPr>
              <a:t>Step 2: Convert your </a:t>
            </a:r>
            <a:r>
              <a:rPr lang="en-US" dirty="0">
                <a:solidFill>
                  <a:srgbClr val="00B050"/>
                </a:solidFill>
                <a:ea typeface="+mn-lt"/>
                <a:cs typeface="+mn-lt"/>
              </a:rPr>
              <a:t>Raw Scores to into age equivalents.  Go to Appendix A (pg. 60).</a:t>
            </a:r>
            <a:r>
              <a:rPr lang="en-US" dirty="0">
                <a:ea typeface="+mn-lt"/>
                <a:cs typeface="+mn-lt"/>
              </a:rPr>
              <a:t> Look under the Domain tested and go to the Raw Score listed in that column. Look to the left column to see the Age equivalent to the score received.</a:t>
            </a:r>
          </a:p>
          <a:p>
            <a:r>
              <a:rPr lang="en-US" dirty="0">
                <a:ea typeface="+mn-lt"/>
                <a:cs typeface="+mn-lt"/>
              </a:rPr>
              <a:t>Let's do an example: Pg 14 &amp; 17. </a:t>
            </a:r>
            <a:endParaRPr lang="en-US">
              <a:ea typeface="+mn-lt"/>
              <a:cs typeface="+mn-lt"/>
            </a:endParaRP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77F3A5C1-1EBD-4731-812B-3141BB38D330}"/>
              </a:ext>
            </a:extLst>
          </p:cNvPr>
          <p:cNvSpPr>
            <a:spLocks noGrp="1"/>
          </p:cNvSpPr>
          <p:nvPr>
            <p:ph sz="half" idx="2"/>
          </p:nvPr>
        </p:nvSpPr>
        <p:spPr/>
        <p:txBody>
          <a:bodyPr vert="horz" lIns="91440" tIns="45720" rIns="91440" bIns="45720" rtlCol="0" anchor="t">
            <a:normAutofit/>
          </a:bodyPr>
          <a:lstStyle/>
          <a:p>
            <a:endParaRPr lang="en-US" dirty="0"/>
          </a:p>
          <a:p>
            <a:endParaRPr lang="en-US" dirty="0"/>
          </a:p>
        </p:txBody>
      </p:sp>
      <p:pic>
        <p:nvPicPr>
          <p:cNvPr id="6" name="Picture 7" descr="A picture containing box and whisker chart&#10;&#10;Description automatically generated">
            <a:extLst>
              <a:ext uri="{FF2B5EF4-FFF2-40B4-BE49-F238E27FC236}">
                <a16:creationId xmlns:a16="http://schemas.microsoft.com/office/drawing/2014/main" id="{3999483D-32B5-43F1-9C22-DEDC9C8C353F}"/>
              </a:ext>
            </a:extLst>
          </p:cNvPr>
          <p:cNvPicPr>
            <a:picLocks noChangeAspect="1"/>
          </p:cNvPicPr>
          <p:nvPr/>
        </p:nvPicPr>
        <p:blipFill rotWithShape="1">
          <a:blip r:embed="rId2"/>
          <a:srcRect t="27224" r="-196" b="15364"/>
          <a:stretch/>
        </p:blipFill>
        <p:spPr>
          <a:xfrm>
            <a:off x="4982899" y="3967700"/>
            <a:ext cx="6295215" cy="2617471"/>
          </a:xfrm>
          <a:prstGeom prst="rect">
            <a:avLst/>
          </a:prstGeom>
        </p:spPr>
      </p:pic>
      <p:sp>
        <p:nvSpPr>
          <p:cNvPr id="10" name="TextBox 9">
            <a:extLst>
              <a:ext uri="{FF2B5EF4-FFF2-40B4-BE49-F238E27FC236}">
                <a16:creationId xmlns:a16="http://schemas.microsoft.com/office/drawing/2014/main" id="{C19E6943-CFBA-445E-B822-155DD484BE8F}"/>
              </a:ext>
            </a:extLst>
          </p:cNvPr>
          <p:cNvSpPr txBox="1"/>
          <p:nvPr/>
        </p:nvSpPr>
        <p:spPr>
          <a:xfrm>
            <a:off x="5375788" y="6494205"/>
            <a:ext cx="22515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Sum of Raw Scores </a:t>
            </a:r>
          </a:p>
        </p:txBody>
      </p:sp>
      <p:sp>
        <p:nvSpPr>
          <p:cNvPr id="12" name="TextBox 11">
            <a:extLst>
              <a:ext uri="{FF2B5EF4-FFF2-40B4-BE49-F238E27FC236}">
                <a16:creationId xmlns:a16="http://schemas.microsoft.com/office/drawing/2014/main" id="{7746FB02-BE2A-4B44-B3EF-23C588EBBAB2}"/>
              </a:ext>
            </a:extLst>
          </p:cNvPr>
          <p:cNvSpPr txBox="1"/>
          <p:nvPr/>
        </p:nvSpPr>
        <p:spPr>
          <a:xfrm>
            <a:off x="7895303" y="6494204"/>
            <a:ext cx="25834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Sum of Standard Scores </a:t>
            </a:r>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7E4AE274-BF31-4E3F-874B-34564729F0A4}"/>
                  </a:ext>
                </a:extLst>
              </p14:cNvPr>
              <p14:cNvContentPartPr/>
              <p14:nvPr/>
            </p14:nvContentPartPr>
            <p14:xfrm>
              <a:off x="5997132" y="5738088"/>
              <a:ext cx="723899" cy="809624"/>
            </p14:xfrm>
          </p:contentPart>
        </mc:Choice>
        <mc:Fallback xmlns="">
          <p:pic>
            <p:nvPicPr>
              <p:cNvPr id="13" name="Ink 12">
                <a:extLst>
                  <a:ext uri="{FF2B5EF4-FFF2-40B4-BE49-F238E27FC236}">
                    <a16:creationId xmlns:a16="http://schemas.microsoft.com/office/drawing/2014/main" id="{7E4AE274-BF31-4E3F-874B-34564729F0A4}"/>
                  </a:ext>
                </a:extLst>
              </p:cNvPr>
              <p:cNvPicPr/>
              <p:nvPr/>
            </p:nvPicPr>
            <p:blipFill>
              <a:blip r:embed="rId4"/>
              <a:stretch>
                <a:fillRect/>
              </a:stretch>
            </p:blipFill>
            <p:spPr>
              <a:xfrm>
                <a:off x="5943762" y="5631021"/>
                <a:ext cx="830997" cy="102411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93530B29-BBA1-4CFA-BB42-1E5C09C3B366}"/>
                  </a:ext>
                </a:extLst>
              </p14:cNvPr>
              <p14:cNvContentPartPr/>
              <p14:nvPr/>
            </p14:nvContentPartPr>
            <p14:xfrm>
              <a:off x="7950803" y="5580087"/>
              <a:ext cx="676275" cy="895350"/>
            </p14:xfrm>
          </p:contentPart>
        </mc:Choice>
        <mc:Fallback xmlns="">
          <p:pic>
            <p:nvPicPr>
              <p:cNvPr id="14" name="Ink 13">
                <a:extLst>
                  <a:ext uri="{FF2B5EF4-FFF2-40B4-BE49-F238E27FC236}">
                    <a16:creationId xmlns:a16="http://schemas.microsoft.com/office/drawing/2014/main" id="{93530B29-BBA1-4CFA-BB42-1E5C09C3B366}"/>
                  </a:ext>
                </a:extLst>
              </p:cNvPr>
              <p:cNvPicPr/>
              <p:nvPr/>
            </p:nvPicPr>
            <p:blipFill>
              <a:blip r:embed="rId6"/>
              <a:stretch>
                <a:fillRect/>
              </a:stretch>
            </p:blipFill>
            <p:spPr>
              <a:xfrm>
                <a:off x="7897488" y="5472789"/>
                <a:ext cx="783262" cy="1110306"/>
              </a:xfrm>
              <a:prstGeom prst="rect">
                <a:avLst/>
              </a:prstGeom>
            </p:spPr>
          </p:pic>
        </mc:Fallback>
      </mc:AlternateContent>
    </p:spTree>
    <p:extLst>
      <p:ext uri="{BB962C8B-B14F-4D97-AF65-F5344CB8AC3E}">
        <p14:creationId xmlns:p14="http://schemas.microsoft.com/office/powerpoint/2010/main" val="5875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A9E8-89D5-4B93-975A-83BBD9F77DC6}"/>
              </a:ext>
            </a:extLst>
          </p:cNvPr>
          <p:cNvSpPr>
            <a:spLocks noGrp="1"/>
          </p:cNvSpPr>
          <p:nvPr>
            <p:ph type="title"/>
          </p:nvPr>
        </p:nvSpPr>
        <p:spPr>
          <a:xfrm>
            <a:off x="911335" y="804889"/>
            <a:ext cx="10143517" cy="1059305"/>
          </a:xfrm>
        </p:spPr>
        <p:txBody>
          <a:bodyPr>
            <a:normAutofit fontScale="90000"/>
          </a:bodyPr>
          <a:lstStyle/>
          <a:p>
            <a:r>
              <a:rPr lang="en-US" dirty="0"/>
              <a:t>Calculating Raw Score To Standard Scores - Appendix B in the Examiner’s Manual on Page 63.</a:t>
            </a:r>
            <a:endParaRPr lang="en-US" dirty="0">
              <a:ea typeface="+mj-lt"/>
              <a:cs typeface="+mj-lt"/>
            </a:endParaRPr>
          </a:p>
          <a:p>
            <a:endParaRPr lang="en-US" dirty="0"/>
          </a:p>
        </p:txBody>
      </p:sp>
      <p:sp>
        <p:nvSpPr>
          <p:cNvPr id="3" name="Content Placeholder 2">
            <a:extLst>
              <a:ext uri="{FF2B5EF4-FFF2-40B4-BE49-F238E27FC236}">
                <a16:creationId xmlns:a16="http://schemas.microsoft.com/office/drawing/2014/main" id="{2F78A4E8-5F5B-4EE7-B4E7-9C9A2FDCD6F5}"/>
              </a:ext>
            </a:extLst>
          </p:cNvPr>
          <p:cNvSpPr>
            <a:spLocks noGrp="1"/>
          </p:cNvSpPr>
          <p:nvPr>
            <p:ph sz="half" idx="1"/>
          </p:nvPr>
        </p:nvSpPr>
        <p:spPr>
          <a:xfrm>
            <a:off x="707743" y="2022083"/>
            <a:ext cx="5384740" cy="3437390"/>
          </a:xfrm>
        </p:spPr>
        <p:txBody>
          <a:bodyPr vert="horz" lIns="91440" tIns="45720" rIns="91440" bIns="45720" rtlCol="0" anchor="t">
            <a:normAutofit/>
          </a:bodyPr>
          <a:lstStyle/>
          <a:p>
            <a:r>
              <a:rPr lang="en-US" dirty="0"/>
              <a:t>Step 1:  (Q) How old is Marco? (A) 13 months  (Q) What page in Appendix B?  (A) Pg 80  </a:t>
            </a:r>
            <a:endParaRPr lang="en-US" dirty="0">
              <a:ea typeface="+mn-lt"/>
              <a:cs typeface="+mn-lt"/>
            </a:endParaRPr>
          </a:p>
          <a:p>
            <a:r>
              <a:rPr lang="en-US" dirty="0">
                <a:ea typeface="+mn-lt"/>
                <a:cs typeface="+mn-lt"/>
              </a:rPr>
              <a:t>Step 2:  Converting Raw Scores to Standard Scores – Once on the correct page (Age in Months across the top of the table), you must make sure you are on the correct column depending on the domain.  </a:t>
            </a:r>
            <a:endParaRPr lang="en-US" dirty="0"/>
          </a:p>
        </p:txBody>
      </p:sp>
      <p:sp>
        <p:nvSpPr>
          <p:cNvPr id="4" name="Content Placeholder 3">
            <a:extLst>
              <a:ext uri="{FF2B5EF4-FFF2-40B4-BE49-F238E27FC236}">
                <a16:creationId xmlns:a16="http://schemas.microsoft.com/office/drawing/2014/main" id="{77F3A5C1-1EBD-4731-812B-3141BB38D330}"/>
              </a:ext>
            </a:extLst>
          </p:cNvPr>
          <p:cNvSpPr>
            <a:spLocks noGrp="1"/>
          </p:cNvSpPr>
          <p:nvPr>
            <p:ph sz="half" idx="2"/>
          </p:nvPr>
        </p:nvSpPr>
        <p:spPr/>
        <p:txBody>
          <a:bodyPr vert="horz" lIns="91440" tIns="45720" rIns="91440" bIns="45720" rtlCol="0" anchor="t">
            <a:normAutofit/>
          </a:bodyPr>
          <a:lstStyle/>
          <a:p>
            <a:endParaRPr lang="en-US" dirty="0"/>
          </a:p>
          <a:p>
            <a:endParaRPr lang="en-US" dirty="0"/>
          </a:p>
        </p:txBody>
      </p:sp>
      <p:sp>
        <p:nvSpPr>
          <p:cNvPr id="8" name="Content Placeholder 2">
            <a:extLst>
              <a:ext uri="{FF2B5EF4-FFF2-40B4-BE49-F238E27FC236}">
                <a16:creationId xmlns:a16="http://schemas.microsoft.com/office/drawing/2014/main" id="{33C884CB-0779-4FA8-9A2A-0207AA18AC46}"/>
              </a:ext>
            </a:extLst>
          </p:cNvPr>
          <p:cNvSpPr txBox="1">
            <a:spLocks/>
          </p:cNvSpPr>
          <p:nvPr/>
        </p:nvSpPr>
        <p:spPr>
          <a:xfrm>
            <a:off x="6788055" y="2017602"/>
            <a:ext cx="4645152" cy="344859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Step 3:  </a:t>
            </a:r>
            <a:r>
              <a:rPr lang="en-US" dirty="0">
                <a:ea typeface="+mn-lt"/>
                <a:cs typeface="+mn-lt"/>
              </a:rPr>
              <a:t>Find the raw score in the outer columns to the right and to the left of the chart.  Where those intersect on the chart is the Standard Score for the domain.</a:t>
            </a:r>
          </a:p>
          <a:p>
            <a:endParaRPr lang="en-US" dirty="0"/>
          </a:p>
        </p:txBody>
      </p:sp>
      <p:pic>
        <p:nvPicPr>
          <p:cNvPr id="5" name="Picture 5" descr="Icon&#10;&#10;Description automatically generated">
            <a:extLst>
              <a:ext uri="{FF2B5EF4-FFF2-40B4-BE49-F238E27FC236}">
                <a16:creationId xmlns:a16="http://schemas.microsoft.com/office/drawing/2014/main" id="{D518A6BD-A0B3-49E9-94C6-2AF94E669BDC}"/>
              </a:ext>
            </a:extLst>
          </p:cNvPr>
          <p:cNvPicPr>
            <a:picLocks noChangeAspect="1"/>
          </p:cNvPicPr>
          <p:nvPr/>
        </p:nvPicPr>
        <p:blipFill>
          <a:blip r:embed="rId2"/>
          <a:stretch>
            <a:fillRect/>
          </a:stretch>
        </p:blipFill>
        <p:spPr>
          <a:xfrm>
            <a:off x="8792135" y="3738282"/>
            <a:ext cx="1667436" cy="1689848"/>
          </a:xfrm>
          <a:prstGeom prst="rect">
            <a:avLst/>
          </a:prstGeom>
        </p:spPr>
      </p:pic>
    </p:spTree>
    <p:extLst>
      <p:ext uri="{BB962C8B-B14F-4D97-AF65-F5344CB8AC3E}">
        <p14:creationId xmlns:p14="http://schemas.microsoft.com/office/powerpoint/2010/main" val="58053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A9E8-89D5-4B93-975A-83BBD9F77DC6}"/>
              </a:ext>
            </a:extLst>
          </p:cNvPr>
          <p:cNvSpPr>
            <a:spLocks noGrp="1"/>
          </p:cNvSpPr>
          <p:nvPr>
            <p:ph type="title"/>
          </p:nvPr>
        </p:nvSpPr>
        <p:spPr>
          <a:xfrm>
            <a:off x="911335" y="804889"/>
            <a:ext cx="10143517" cy="1059305"/>
          </a:xfrm>
        </p:spPr>
        <p:txBody>
          <a:bodyPr>
            <a:normAutofit fontScale="90000"/>
          </a:bodyPr>
          <a:lstStyle/>
          <a:p>
            <a:r>
              <a:rPr lang="en-US" dirty="0"/>
              <a:t>Converting Standard Score to Percentile Ranks - Appendix C in the Examiner’s Manual on Page 117.</a:t>
            </a:r>
            <a:endParaRPr lang="en-US" dirty="0">
              <a:ea typeface="+mj-lt"/>
              <a:cs typeface="+mj-lt"/>
            </a:endParaRPr>
          </a:p>
          <a:p>
            <a:endParaRPr lang="en-US" dirty="0"/>
          </a:p>
        </p:txBody>
      </p:sp>
      <p:sp>
        <p:nvSpPr>
          <p:cNvPr id="3" name="Content Placeholder 2">
            <a:extLst>
              <a:ext uri="{FF2B5EF4-FFF2-40B4-BE49-F238E27FC236}">
                <a16:creationId xmlns:a16="http://schemas.microsoft.com/office/drawing/2014/main" id="{2F78A4E8-5F5B-4EE7-B4E7-9C9A2FDCD6F5}"/>
              </a:ext>
            </a:extLst>
          </p:cNvPr>
          <p:cNvSpPr>
            <a:spLocks noGrp="1"/>
          </p:cNvSpPr>
          <p:nvPr>
            <p:ph sz="half" idx="1"/>
          </p:nvPr>
        </p:nvSpPr>
        <p:spPr>
          <a:xfrm>
            <a:off x="707743" y="2022083"/>
            <a:ext cx="5384740" cy="3437390"/>
          </a:xfrm>
        </p:spPr>
        <p:txBody>
          <a:bodyPr vert="horz" lIns="91440" tIns="45720" rIns="91440" bIns="45720" rtlCol="0" anchor="t">
            <a:normAutofit/>
          </a:bodyPr>
          <a:lstStyle/>
          <a:p>
            <a:r>
              <a:rPr lang="en-US" dirty="0"/>
              <a:t> (Q) Marco's Standard Score was 87. What was his Percentile Rank?   (A) 19% </a:t>
            </a:r>
            <a:endParaRPr lang="en-US" dirty="0">
              <a:ea typeface="+mn-lt"/>
              <a:cs typeface="+mn-lt"/>
            </a:endParaRPr>
          </a:p>
          <a:p>
            <a:r>
              <a:rPr lang="en-US" dirty="0">
                <a:ea typeface="+mn-lt"/>
                <a:cs typeface="+mn-lt"/>
              </a:rPr>
              <a:t>This chart is the same for everyone and is all on one page and is the same chart for all domains.</a:t>
            </a:r>
          </a:p>
          <a:p>
            <a:r>
              <a:rPr lang="en-US" dirty="0">
                <a:ea typeface="+mn-lt"/>
                <a:cs typeface="+mn-lt"/>
              </a:rPr>
              <a:t>The </a:t>
            </a:r>
            <a:r>
              <a:rPr lang="en-US" b="1" dirty="0">
                <a:ea typeface="+mn-lt"/>
                <a:cs typeface="+mn-lt"/>
              </a:rPr>
              <a:t>DAYC</a:t>
            </a:r>
            <a:r>
              <a:rPr lang="en-US" dirty="0">
                <a:ea typeface="+mn-lt"/>
                <a:cs typeface="+mn-lt"/>
              </a:rPr>
              <a:t> provides standard scores with a mean of 100.   The Percentile Rank describes how the child is doing when compared to other children at this age.   </a:t>
            </a:r>
            <a:endParaRPr lang="en-US"/>
          </a:p>
        </p:txBody>
      </p:sp>
      <p:sp>
        <p:nvSpPr>
          <p:cNvPr id="4" name="Content Placeholder 3">
            <a:extLst>
              <a:ext uri="{FF2B5EF4-FFF2-40B4-BE49-F238E27FC236}">
                <a16:creationId xmlns:a16="http://schemas.microsoft.com/office/drawing/2014/main" id="{77F3A5C1-1EBD-4731-812B-3141BB38D330}"/>
              </a:ext>
            </a:extLst>
          </p:cNvPr>
          <p:cNvSpPr>
            <a:spLocks noGrp="1"/>
          </p:cNvSpPr>
          <p:nvPr>
            <p:ph sz="half" idx="2"/>
          </p:nvPr>
        </p:nvSpPr>
        <p:spPr/>
        <p:txBody>
          <a:bodyPr vert="horz" lIns="91440" tIns="45720" rIns="91440" bIns="45720" rtlCol="0" anchor="t">
            <a:normAutofit/>
          </a:bodyPr>
          <a:lstStyle/>
          <a:p>
            <a:endParaRPr lang="en-US" dirty="0"/>
          </a:p>
          <a:p>
            <a:endParaRPr lang="en-US" dirty="0"/>
          </a:p>
        </p:txBody>
      </p:sp>
      <p:sp>
        <p:nvSpPr>
          <p:cNvPr id="8" name="Content Placeholder 2">
            <a:extLst>
              <a:ext uri="{FF2B5EF4-FFF2-40B4-BE49-F238E27FC236}">
                <a16:creationId xmlns:a16="http://schemas.microsoft.com/office/drawing/2014/main" id="{33C884CB-0779-4FA8-9A2A-0207AA18AC46}"/>
              </a:ext>
            </a:extLst>
          </p:cNvPr>
          <p:cNvSpPr txBox="1">
            <a:spLocks/>
          </p:cNvSpPr>
          <p:nvPr/>
        </p:nvSpPr>
        <p:spPr>
          <a:xfrm>
            <a:off x="6788055" y="2017602"/>
            <a:ext cx="4645152" cy="344859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en-US" dirty="0"/>
          </a:p>
        </p:txBody>
      </p:sp>
      <p:pic>
        <p:nvPicPr>
          <p:cNvPr id="6" name="Picture 6" descr="A picture containing text, appliance, dryer, tool&#10;&#10;Description automatically generated">
            <a:extLst>
              <a:ext uri="{FF2B5EF4-FFF2-40B4-BE49-F238E27FC236}">
                <a16:creationId xmlns:a16="http://schemas.microsoft.com/office/drawing/2014/main" id="{1AC536E8-3AAA-4959-987C-EFE5406EF76D}"/>
              </a:ext>
            </a:extLst>
          </p:cNvPr>
          <p:cNvPicPr>
            <a:picLocks noChangeAspect="1"/>
          </p:cNvPicPr>
          <p:nvPr/>
        </p:nvPicPr>
        <p:blipFill>
          <a:blip r:embed="rId2"/>
          <a:stretch>
            <a:fillRect/>
          </a:stretch>
        </p:blipFill>
        <p:spPr>
          <a:xfrm>
            <a:off x="7167282" y="2864224"/>
            <a:ext cx="2743200" cy="2743200"/>
          </a:xfrm>
          <a:prstGeom prst="rect">
            <a:avLst/>
          </a:prstGeom>
        </p:spPr>
      </p:pic>
    </p:spTree>
    <p:extLst>
      <p:ext uri="{BB962C8B-B14F-4D97-AF65-F5344CB8AC3E}">
        <p14:creationId xmlns:p14="http://schemas.microsoft.com/office/powerpoint/2010/main" val="242052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7" name="Picture 26">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32">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876605A-D758-495C-A776-5C6342E6DD0E}"/>
              </a:ext>
            </a:extLst>
          </p:cNvPr>
          <p:cNvSpPr>
            <a:spLocks noGrp="1"/>
          </p:cNvSpPr>
          <p:nvPr>
            <p:ph type="title"/>
          </p:nvPr>
        </p:nvSpPr>
        <p:spPr>
          <a:xfrm>
            <a:off x="87354" y="2303047"/>
            <a:ext cx="4636318" cy="2674198"/>
          </a:xfrm>
        </p:spPr>
        <p:txBody>
          <a:bodyPr vert="horz" lIns="91440" tIns="45720" rIns="91440" bIns="45720" rtlCol="0" anchor="t">
            <a:normAutofit/>
          </a:bodyPr>
          <a:lstStyle/>
          <a:p>
            <a:endParaRPr lang="en-US"/>
          </a:p>
          <a:p>
            <a:r>
              <a:rPr lang="en-US" sz="4400">
                <a:ea typeface="+mj-lt"/>
                <a:cs typeface="+mj-lt"/>
              </a:rPr>
              <a:t>Five Developmental Domains</a:t>
            </a:r>
            <a:endParaRPr lang="en-US" sz="4400"/>
          </a:p>
        </p:txBody>
      </p:sp>
      <p:cxnSp>
        <p:nvCxnSpPr>
          <p:cNvPr id="37" name="Straight Connector 36">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9"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a:p>
        </p:txBody>
      </p:sp>
      <p:pic>
        <p:nvPicPr>
          <p:cNvPr id="41" name="Picture 40">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42">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1" name="Text Placeholder 3">
            <a:extLst>
              <a:ext uri="{FF2B5EF4-FFF2-40B4-BE49-F238E27FC236}">
                <a16:creationId xmlns:a16="http://schemas.microsoft.com/office/drawing/2014/main" id="{FA0DDE43-B789-47D3-B7F5-CE864FF2901F}"/>
              </a:ext>
            </a:extLst>
          </p:cNvPr>
          <p:cNvGraphicFramePr/>
          <p:nvPr>
            <p:extLst>
              <p:ext uri="{D42A27DB-BD31-4B8C-83A1-F6EECF244321}">
                <p14:modId xmlns:p14="http://schemas.microsoft.com/office/powerpoint/2010/main" val="157978045"/>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2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60A6BC8-1862-473E-9EA7-67DA0B514D69}"/>
              </a:ext>
            </a:extLst>
          </p:cNvPr>
          <p:cNvSpPr>
            <a:spLocks noGrp="1"/>
          </p:cNvSpPr>
          <p:nvPr>
            <p:ph type="title"/>
          </p:nvPr>
        </p:nvSpPr>
        <p:spPr>
          <a:xfrm>
            <a:off x="270480" y="550520"/>
            <a:ext cx="4723957" cy="1290535"/>
          </a:xfrm>
        </p:spPr>
        <p:txBody>
          <a:bodyPr vert="horz" lIns="91440" tIns="45720" rIns="91440" bIns="45720" rtlCol="0" anchor="t">
            <a:normAutofit fontScale="90000"/>
          </a:bodyPr>
          <a:lstStyle/>
          <a:p>
            <a:pPr algn="ctr"/>
            <a:r>
              <a:rPr lang="en-US">
                <a:ea typeface="+mj-lt"/>
                <a:cs typeface="+mj-lt"/>
              </a:rPr>
              <a:t>Only descriptive label for English New Language Learners </a:t>
            </a:r>
            <a:endParaRPr lang="en-US"/>
          </a:p>
        </p:txBody>
      </p:sp>
      <p:sp>
        <p:nvSpPr>
          <p:cNvPr id="23" name="Rectangle 2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0B387BE2-3546-4B52-8CCC-53A1C593F110}"/>
              </a:ext>
            </a:extLst>
          </p:cNvPr>
          <p:cNvSpPr>
            <a:spLocks noGrp="1"/>
          </p:cNvSpPr>
          <p:nvPr>
            <p:ph type="body" sz="half" idx="2"/>
          </p:nvPr>
        </p:nvSpPr>
        <p:spPr>
          <a:xfrm>
            <a:off x="194281" y="2015732"/>
            <a:ext cx="4783823" cy="3450613"/>
          </a:xfrm>
        </p:spPr>
        <p:txBody>
          <a:bodyPr vert="horz" lIns="91440" tIns="45720" rIns="91440" bIns="45720" rtlCol="0" anchor="t">
            <a:noAutofit/>
          </a:bodyPr>
          <a:lstStyle/>
          <a:p>
            <a:r>
              <a:rPr lang="en-US" sz="1400" i="1">
                <a:ea typeface="+mn-lt"/>
                <a:cs typeface="+mn-lt"/>
              </a:rPr>
              <a:t>According to the Test Resource Guide Vol. 1 (1991 ed.) p.4 “test scores should not be reported for limited English proficiency children and other students for whom the norm are unrepresentative.  In those cases, only descriptive information about student performance on the tasks included on the test may be included.”  Any data presented, such as raw score on test/subtest, will be used for qualitative and comparative purposes only. This is a bilingual evaluation; therefore, results are presented in a descriptive, qualitative manner and should be considered estimates of ability, due to the absence of appropriate local norms. Formal testing procedures were modified and translated to accommodate bilingual issues.  Results from the testing of bilingual-bicultural students must be interpreted with caution because standardized procedures and appropriate norms are not available to represent this population. </a:t>
            </a:r>
            <a:endParaRPr lang="en-US" sz="1400"/>
          </a:p>
        </p:txBody>
      </p:sp>
      <p:grpSp>
        <p:nvGrpSpPr>
          <p:cNvPr id="25" name="Group 2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4" descr="A picture containing text, clipart&#10;&#10;Description automatically generated">
            <a:extLst>
              <a:ext uri="{FF2B5EF4-FFF2-40B4-BE49-F238E27FC236}">
                <a16:creationId xmlns:a16="http://schemas.microsoft.com/office/drawing/2014/main" id="{D1A554B4-276E-4A53-B545-3C067500390F}"/>
              </a:ext>
            </a:extLst>
          </p:cNvPr>
          <p:cNvPicPr>
            <a:picLocks noChangeAspect="1"/>
          </p:cNvPicPr>
          <p:nvPr/>
        </p:nvPicPr>
        <p:blipFill>
          <a:blip r:embed="rId3"/>
          <a:stretch>
            <a:fillRect/>
          </a:stretch>
        </p:blipFill>
        <p:spPr>
          <a:xfrm>
            <a:off x="7270750" y="1187450"/>
            <a:ext cx="3911600" cy="3949700"/>
          </a:xfrm>
          <a:prstGeom prst="rect">
            <a:avLst/>
          </a:prstGeom>
        </p:spPr>
      </p:pic>
      <p:sp>
        <p:nvSpPr>
          <p:cNvPr id="8" name="TextBox 7">
            <a:extLst>
              <a:ext uri="{FF2B5EF4-FFF2-40B4-BE49-F238E27FC236}">
                <a16:creationId xmlns:a16="http://schemas.microsoft.com/office/drawing/2014/main" id="{BB41BFF8-A8AB-41D3-87BA-6EDD95E15AA0}"/>
              </a:ext>
            </a:extLst>
          </p:cNvPr>
          <p:cNvSpPr txBox="1"/>
          <p:nvPr/>
        </p:nvSpPr>
        <p:spPr>
          <a:xfrm>
            <a:off x="5943600" y="1028700"/>
            <a:ext cx="13970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People sometimes  confuse a language deficiency with a learning disability.  </a:t>
            </a:r>
          </a:p>
        </p:txBody>
      </p:sp>
      <p:pic>
        <p:nvPicPr>
          <p:cNvPr id="5" name="Graphic 5" descr="Line arrow: Straight with solid fill">
            <a:extLst>
              <a:ext uri="{FF2B5EF4-FFF2-40B4-BE49-F238E27FC236}">
                <a16:creationId xmlns:a16="http://schemas.microsoft.com/office/drawing/2014/main" id="{A1A4972E-1DB9-401C-9C2A-0AD65258A4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4947" y="3263153"/>
            <a:ext cx="914400" cy="914400"/>
          </a:xfrm>
          <a:prstGeom prst="rect">
            <a:avLst/>
          </a:prstGeom>
        </p:spPr>
      </p:pic>
      <p:sp>
        <p:nvSpPr>
          <p:cNvPr id="6" name="TextBox 5">
            <a:extLst>
              <a:ext uri="{FF2B5EF4-FFF2-40B4-BE49-F238E27FC236}">
                <a16:creationId xmlns:a16="http://schemas.microsoft.com/office/drawing/2014/main" id="{70903599-A609-4C42-B8E2-3018C0E0E063}"/>
              </a:ext>
            </a:extLst>
          </p:cNvPr>
          <p:cNvSpPr txBox="1"/>
          <p:nvPr/>
        </p:nvSpPr>
        <p:spPr>
          <a:xfrm>
            <a:off x="5889812" y="3491753"/>
            <a:ext cx="152175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rPr>
              <a:t>This paragraph is added to the report for bilingual children.</a:t>
            </a:r>
            <a:r>
              <a:rPr lang="en-US"/>
              <a:t> </a:t>
            </a:r>
          </a:p>
        </p:txBody>
      </p:sp>
    </p:spTree>
    <p:extLst>
      <p:ext uri="{BB962C8B-B14F-4D97-AF65-F5344CB8AC3E}">
        <p14:creationId xmlns:p14="http://schemas.microsoft.com/office/powerpoint/2010/main" val="417484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A9E8-89D5-4B93-975A-83BBD9F77DC6}"/>
              </a:ext>
            </a:extLst>
          </p:cNvPr>
          <p:cNvSpPr>
            <a:spLocks noGrp="1"/>
          </p:cNvSpPr>
          <p:nvPr>
            <p:ph type="title"/>
          </p:nvPr>
        </p:nvSpPr>
        <p:spPr>
          <a:xfrm>
            <a:off x="900129" y="804889"/>
            <a:ext cx="10546928" cy="1059305"/>
          </a:xfrm>
        </p:spPr>
        <p:txBody>
          <a:bodyPr>
            <a:normAutofit/>
          </a:bodyPr>
          <a:lstStyle/>
          <a:p>
            <a:pPr algn="ctr"/>
            <a:r>
              <a:rPr lang="en-US" sz="2600" dirty="0"/>
              <a:t>One More Appendix to GO!! Converting Sums of subdomain standard scores to domain standard scores </a:t>
            </a:r>
            <a:endParaRPr lang="en-US"/>
          </a:p>
        </p:txBody>
      </p:sp>
      <p:sp>
        <p:nvSpPr>
          <p:cNvPr id="3" name="Content Placeholder 2">
            <a:extLst>
              <a:ext uri="{FF2B5EF4-FFF2-40B4-BE49-F238E27FC236}">
                <a16:creationId xmlns:a16="http://schemas.microsoft.com/office/drawing/2014/main" id="{2F78A4E8-5F5B-4EE7-B4E7-9C9A2FDCD6F5}"/>
              </a:ext>
            </a:extLst>
          </p:cNvPr>
          <p:cNvSpPr>
            <a:spLocks noGrp="1"/>
          </p:cNvSpPr>
          <p:nvPr>
            <p:ph sz="half" idx="1"/>
          </p:nvPr>
        </p:nvSpPr>
        <p:spPr>
          <a:xfrm>
            <a:off x="1447331" y="2022083"/>
            <a:ext cx="9340416" cy="3437390"/>
          </a:xfrm>
        </p:spPr>
        <p:txBody>
          <a:bodyPr vert="horz" lIns="91440" tIns="45720" rIns="91440" bIns="45720" rtlCol="0" anchor="t">
            <a:normAutofit fontScale="92500"/>
          </a:bodyPr>
          <a:lstStyle/>
          <a:p>
            <a:r>
              <a:rPr lang="en-US" sz="2400" dirty="0"/>
              <a:t> Go to Page 121</a:t>
            </a:r>
            <a:r>
              <a:rPr lang="en-US" sz="2400" dirty="0">
                <a:ea typeface="+mn-lt"/>
                <a:cs typeface="+mn-lt"/>
              </a:rPr>
              <a:t> of the Examiner’s Manual. This Appendix is used for the Communication and Motor Development domains. </a:t>
            </a:r>
          </a:p>
          <a:p>
            <a:r>
              <a:rPr lang="en-US" sz="2400" dirty="0"/>
              <a:t>Go to our example on Pg 17.  Marco received a Standard score of 88 on Receptive Language and </a:t>
            </a:r>
            <a:r>
              <a:rPr lang="en-US" sz="2400" dirty="0">
                <a:ea typeface="+mn-lt"/>
                <a:cs typeface="+mn-lt"/>
              </a:rPr>
              <a:t>a Standard score of 84 on Expressive Language.  </a:t>
            </a:r>
          </a:p>
          <a:p>
            <a:pPr lvl="1"/>
            <a:r>
              <a:rPr lang="en-US" sz="2200" dirty="0">
                <a:ea typeface="+mn-lt"/>
                <a:cs typeface="+mn-lt"/>
              </a:rPr>
              <a:t>(Q) What is the sum of the Standard Scores? (A) 172. </a:t>
            </a:r>
          </a:p>
          <a:p>
            <a:pPr lvl="1"/>
            <a:r>
              <a:rPr lang="en-US" sz="2200" dirty="0">
                <a:ea typeface="+mn-lt"/>
                <a:cs typeface="+mn-lt"/>
              </a:rPr>
              <a:t>(Q) Looking at the chart, (</a:t>
            </a:r>
            <a:r>
              <a:rPr lang="en-US" sz="2200" dirty="0" err="1">
                <a:ea typeface="+mn-lt"/>
                <a:cs typeface="+mn-lt"/>
              </a:rPr>
              <a:t>pg</a:t>
            </a:r>
            <a:r>
              <a:rPr lang="en-US" sz="2200" dirty="0">
                <a:ea typeface="+mn-lt"/>
                <a:cs typeface="+mn-lt"/>
              </a:rPr>
              <a:t> 121) what is the Domain Standard Score? (A) 85. Use the same chart to figure out the descriptive label.   </a:t>
            </a:r>
          </a:p>
          <a:p>
            <a:pPr lvl="1"/>
            <a:endParaRPr lang="en-US" sz="2200" dirty="0"/>
          </a:p>
          <a:p>
            <a:pPr lvl="1"/>
            <a:endParaRPr lang="en-US" sz="2200" dirty="0"/>
          </a:p>
          <a:p>
            <a:pPr lvl="1"/>
            <a:endParaRPr lang="en-US" sz="2200" dirty="0"/>
          </a:p>
          <a:p>
            <a:pPr lvl="1"/>
            <a:endParaRPr lang="en-US" sz="2200" dirty="0"/>
          </a:p>
        </p:txBody>
      </p:sp>
      <p:sp>
        <p:nvSpPr>
          <p:cNvPr id="4" name="Content Placeholder 3">
            <a:extLst>
              <a:ext uri="{FF2B5EF4-FFF2-40B4-BE49-F238E27FC236}">
                <a16:creationId xmlns:a16="http://schemas.microsoft.com/office/drawing/2014/main" id="{77F3A5C1-1EBD-4731-812B-3141BB38D330}"/>
              </a:ext>
            </a:extLst>
          </p:cNvPr>
          <p:cNvSpPr>
            <a:spLocks noGrp="1"/>
          </p:cNvSpPr>
          <p:nvPr>
            <p:ph sz="half" idx="2"/>
          </p:nvPr>
        </p:nvSpPr>
        <p:spPr/>
        <p:txBody>
          <a:bodyPr vert="horz" lIns="91440" tIns="45720" rIns="91440" bIns="45720" rtlCol="0" anchor="t">
            <a:normAutofit fontScale="92500"/>
          </a:bodyPr>
          <a:lstStyle/>
          <a:p>
            <a:endParaRPr lang="en-US" dirty="0"/>
          </a:p>
          <a:p>
            <a:endParaRPr lang="en-US" dirty="0"/>
          </a:p>
        </p:txBody>
      </p:sp>
    </p:spTree>
    <p:extLst>
      <p:ext uri="{BB962C8B-B14F-4D97-AF65-F5344CB8AC3E}">
        <p14:creationId xmlns:p14="http://schemas.microsoft.com/office/powerpoint/2010/main" val="200428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4" name="Picture 33">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39">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4" name="Group 43">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45" name="Rectangle 44">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83480BC-9D93-4970-B57C-37C781C4B9D2}"/>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dirty="0">
                <a:solidFill>
                  <a:schemeClr val="tx2"/>
                </a:solidFill>
              </a:rPr>
              <a:t>Report writing</a:t>
            </a:r>
          </a:p>
        </p:txBody>
      </p:sp>
      <p:sp>
        <p:nvSpPr>
          <p:cNvPr id="4" name="Text Placeholder 3">
            <a:extLst>
              <a:ext uri="{FF2B5EF4-FFF2-40B4-BE49-F238E27FC236}">
                <a16:creationId xmlns:a16="http://schemas.microsoft.com/office/drawing/2014/main" id="{ABCA6EB9-D07E-4522-ACEB-FCCB11EE51DD}"/>
              </a:ext>
            </a:extLst>
          </p:cNvPr>
          <p:cNvSpPr>
            <a:spLocks noGrp="1"/>
          </p:cNvSpPr>
          <p:nvPr>
            <p:ph type="body" sz="half" idx="2"/>
          </p:nvPr>
        </p:nvSpPr>
        <p:spPr>
          <a:xfrm>
            <a:off x="2417779" y="4427183"/>
            <a:ext cx="7379502" cy="522928"/>
          </a:xfrm>
        </p:spPr>
        <p:txBody>
          <a:bodyPr vert="horz" lIns="91440" tIns="91440" rIns="91440" bIns="91440" rtlCol="0" anchor="t">
            <a:normAutofit/>
          </a:bodyPr>
          <a:lstStyle/>
          <a:p>
            <a:pPr algn="ctr"/>
            <a:r>
              <a:rPr lang="en-US" cap="all" dirty="0">
                <a:solidFill>
                  <a:srgbClr val="000000"/>
                </a:solidFill>
              </a:rPr>
              <a:t>Reporting the DAYC-2 results accurately</a:t>
            </a:r>
          </a:p>
        </p:txBody>
      </p:sp>
      <p:cxnSp>
        <p:nvCxnSpPr>
          <p:cNvPr id="48" name="Straight Connector 47">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2" name="Picture 51">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413176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E1AE-F669-4B02-B353-FFF0B44383C5}"/>
              </a:ext>
            </a:extLst>
          </p:cNvPr>
          <p:cNvSpPr>
            <a:spLocks noGrp="1"/>
          </p:cNvSpPr>
          <p:nvPr>
            <p:ph type="title"/>
          </p:nvPr>
        </p:nvSpPr>
        <p:spPr/>
        <p:txBody>
          <a:bodyPr/>
          <a:lstStyle/>
          <a:p>
            <a:r>
              <a:rPr lang="en-US" dirty="0"/>
              <a:t>TYPES OF Report </a:t>
            </a:r>
          </a:p>
        </p:txBody>
      </p:sp>
      <p:sp>
        <p:nvSpPr>
          <p:cNvPr id="3" name="Content Placeholder 2">
            <a:extLst>
              <a:ext uri="{FF2B5EF4-FFF2-40B4-BE49-F238E27FC236}">
                <a16:creationId xmlns:a16="http://schemas.microsoft.com/office/drawing/2014/main" id="{320C5406-A36A-4FD2-8531-FCC0634ED391}"/>
              </a:ext>
            </a:extLst>
          </p:cNvPr>
          <p:cNvSpPr>
            <a:spLocks noGrp="1"/>
          </p:cNvSpPr>
          <p:nvPr>
            <p:ph sz="half" idx="1"/>
          </p:nvPr>
        </p:nvSpPr>
        <p:spPr/>
        <p:txBody>
          <a:bodyPr vert="horz" lIns="91440" tIns="45720" rIns="91440" bIns="45720" rtlCol="0" anchor="t">
            <a:normAutofit fontScale="92500" lnSpcReduction="20000"/>
          </a:bodyPr>
          <a:lstStyle/>
          <a:p>
            <a:r>
              <a:rPr lang="en-US" dirty="0"/>
              <a:t>Annual Reports – written yearly to measure student's growth. Handed in 60 days before the expiration of the IEP date. Full report with IEP, includes 12 Month Regression Form if you are asking for summer services.</a:t>
            </a:r>
          </a:p>
          <a:p>
            <a:pPr lvl="1"/>
            <a:endParaRPr lang="en-US" dirty="0"/>
          </a:p>
        </p:txBody>
      </p:sp>
      <p:sp>
        <p:nvSpPr>
          <p:cNvPr id="4" name="Content Placeholder 3">
            <a:extLst>
              <a:ext uri="{FF2B5EF4-FFF2-40B4-BE49-F238E27FC236}">
                <a16:creationId xmlns:a16="http://schemas.microsoft.com/office/drawing/2014/main" id="{240FCD2E-FB0E-4D03-B17E-745DCBA018EA}"/>
              </a:ext>
            </a:extLst>
          </p:cNvPr>
          <p:cNvSpPr>
            <a:spLocks noGrp="1"/>
          </p:cNvSpPr>
          <p:nvPr>
            <p:ph sz="half" idx="2"/>
          </p:nvPr>
        </p:nvSpPr>
        <p:spPr/>
        <p:txBody>
          <a:bodyPr vert="horz" lIns="91440" tIns="45720" rIns="91440" bIns="45720" rtlCol="0" anchor="t">
            <a:normAutofit fontScale="92500" lnSpcReduction="20000"/>
          </a:bodyPr>
          <a:lstStyle/>
          <a:p>
            <a:r>
              <a:rPr lang="en-US" dirty="0">
                <a:ea typeface="+mn-lt"/>
                <a:cs typeface="+mn-lt"/>
              </a:rPr>
              <a:t>Turning 5 Report – written for children going to Kindergarten. (Ex: 2017 -birth year is going to </a:t>
            </a:r>
            <a:r>
              <a:rPr lang="en-US" dirty="0"/>
              <a:t>Kindergarten</a:t>
            </a:r>
            <a:r>
              <a:rPr lang="en-US" dirty="0">
                <a:ea typeface="+mn-lt"/>
                <a:cs typeface="+mn-lt"/>
              </a:rPr>
              <a:t>, Fall 2022;  </a:t>
            </a:r>
            <a:r>
              <a:rPr lang="en-US" dirty="0"/>
              <a:t>2018 -birth year is going to </a:t>
            </a:r>
            <a:r>
              <a:rPr lang="en-US" dirty="0">
                <a:ea typeface="+mn-lt"/>
                <a:cs typeface="+mn-lt"/>
              </a:rPr>
              <a:t>Kindergarten</a:t>
            </a:r>
            <a:r>
              <a:rPr lang="en-US" dirty="0"/>
              <a:t>, Fall 2023)</a:t>
            </a:r>
            <a:r>
              <a:rPr lang="en-US" dirty="0">
                <a:ea typeface="+mn-lt"/>
                <a:cs typeface="+mn-lt"/>
              </a:rPr>
              <a:t>   </a:t>
            </a:r>
            <a:endParaRPr lang="en-US" dirty="0"/>
          </a:p>
          <a:p>
            <a:r>
              <a:rPr lang="en-US" dirty="0"/>
              <a:t>Requested Review – this can happen any time after the 3-month implementation of a new IEP. This request may/may not require a full report. This is determined by the recent documents submitted for the child and the type of requested change.    </a:t>
            </a:r>
            <a:endParaRPr lang="en-US"/>
          </a:p>
        </p:txBody>
      </p:sp>
      <p:pic>
        <p:nvPicPr>
          <p:cNvPr id="5" name="Picture 5">
            <a:extLst>
              <a:ext uri="{FF2B5EF4-FFF2-40B4-BE49-F238E27FC236}">
                <a16:creationId xmlns:a16="http://schemas.microsoft.com/office/drawing/2014/main" id="{0911F50A-E3B2-4A36-BF09-B04B8E78E5CA}"/>
              </a:ext>
            </a:extLst>
          </p:cNvPr>
          <p:cNvPicPr>
            <a:picLocks noChangeAspect="1"/>
          </p:cNvPicPr>
          <p:nvPr/>
        </p:nvPicPr>
        <p:blipFill>
          <a:blip r:embed="rId2"/>
          <a:stretch>
            <a:fillRect/>
          </a:stretch>
        </p:blipFill>
        <p:spPr>
          <a:xfrm>
            <a:off x="3771900" y="3692510"/>
            <a:ext cx="1790699" cy="1859832"/>
          </a:xfrm>
          <a:prstGeom prst="rect">
            <a:avLst/>
          </a:prstGeom>
        </p:spPr>
      </p:pic>
    </p:spTree>
    <p:extLst>
      <p:ext uri="{BB962C8B-B14F-4D97-AF65-F5344CB8AC3E}">
        <p14:creationId xmlns:p14="http://schemas.microsoft.com/office/powerpoint/2010/main" val="359396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E1AE-F669-4B02-B353-FFF0B44383C5}"/>
              </a:ext>
            </a:extLst>
          </p:cNvPr>
          <p:cNvSpPr>
            <a:spLocks noGrp="1"/>
          </p:cNvSpPr>
          <p:nvPr>
            <p:ph type="title"/>
          </p:nvPr>
        </p:nvSpPr>
        <p:spPr/>
        <p:txBody>
          <a:bodyPr/>
          <a:lstStyle/>
          <a:p>
            <a:pPr algn="ctr"/>
            <a:r>
              <a:rPr lang="en-US" dirty="0"/>
              <a:t>PARTS of a report </a:t>
            </a:r>
            <a:r>
              <a:rPr lang="en-US" dirty="0">
                <a:ea typeface="+mj-lt"/>
                <a:cs typeface="+mj-lt"/>
              </a:rPr>
              <a:t>Part 1:</a:t>
            </a:r>
            <a:r>
              <a:rPr lang="en-US" dirty="0"/>
              <a:t> </a:t>
            </a:r>
            <a:br>
              <a:rPr lang="en-US" dirty="0"/>
            </a:br>
            <a:r>
              <a:rPr lang="en-US" dirty="0"/>
              <a:t>Opening and Separate Domains Described</a:t>
            </a:r>
            <a:endParaRPr lang="en-US"/>
          </a:p>
        </p:txBody>
      </p:sp>
      <p:sp>
        <p:nvSpPr>
          <p:cNvPr id="3" name="Content Placeholder 2">
            <a:extLst>
              <a:ext uri="{FF2B5EF4-FFF2-40B4-BE49-F238E27FC236}">
                <a16:creationId xmlns:a16="http://schemas.microsoft.com/office/drawing/2014/main" id="{320C5406-A36A-4FD2-8531-FCC0634ED391}"/>
              </a:ext>
            </a:extLst>
          </p:cNvPr>
          <p:cNvSpPr>
            <a:spLocks noGrp="1"/>
          </p:cNvSpPr>
          <p:nvPr>
            <p:ph sz="half" idx="1"/>
          </p:nvPr>
        </p:nvSpPr>
        <p:spPr>
          <a:xfrm>
            <a:off x="125037" y="2010878"/>
            <a:ext cx="5967446" cy="3829594"/>
          </a:xfrm>
        </p:spPr>
        <p:txBody>
          <a:bodyPr vert="horz" lIns="91440" tIns="45720" rIns="91440" bIns="45720" rtlCol="0" anchor="t">
            <a:normAutofit fontScale="92500" lnSpcReduction="20000"/>
          </a:bodyPr>
          <a:lstStyle/>
          <a:p>
            <a:r>
              <a:rPr lang="en-US" dirty="0"/>
              <a:t>Opening Section contains the child's information: Name, DOB, OSIS#, etc..</a:t>
            </a:r>
          </a:p>
          <a:p>
            <a:r>
              <a:rPr lang="en-US" dirty="0"/>
              <a:t>Background Information stated the setting and approved services the child is receiving.</a:t>
            </a:r>
          </a:p>
          <a:p>
            <a:r>
              <a:rPr lang="en-US" dirty="0"/>
              <a:t>Behavioral Teacher Observations shares your general impressions of the child. Some ideas: </a:t>
            </a:r>
          </a:p>
          <a:p>
            <a:pPr lvl="1"/>
            <a:r>
              <a:rPr lang="en-US" dirty="0"/>
              <a:t>Required additional prompting, required adult assistance, need of verbal and visual cues, sensory issues,  problems with transition, performed better in one setting over the other (group vs. individual), degree of attention span and distractibility, need to differentiate, level of play skills, overall demeanor.    </a:t>
            </a:r>
          </a:p>
          <a:p>
            <a:pPr lvl="1"/>
            <a:endParaRPr lang="en-US" dirty="0"/>
          </a:p>
          <a:p>
            <a:endParaRPr lang="en-US"/>
          </a:p>
        </p:txBody>
      </p:sp>
      <p:sp>
        <p:nvSpPr>
          <p:cNvPr id="6" name="Content Placeholder 5">
            <a:extLst>
              <a:ext uri="{FF2B5EF4-FFF2-40B4-BE49-F238E27FC236}">
                <a16:creationId xmlns:a16="http://schemas.microsoft.com/office/drawing/2014/main" id="{4809E0B0-D1CC-44CB-BBCD-9CB4889CA065}"/>
              </a:ext>
            </a:extLst>
          </p:cNvPr>
          <p:cNvSpPr>
            <a:spLocks noGrp="1"/>
          </p:cNvSpPr>
          <p:nvPr>
            <p:ph sz="half" idx="2"/>
          </p:nvPr>
        </p:nvSpPr>
        <p:spPr>
          <a:xfrm>
            <a:off x="6413771" y="2006138"/>
            <a:ext cx="5552827" cy="3452725"/>
          </a:xfrm>
        </p:spPr>
        <p:txBody>
          <a:bodyPr vert="horz" lIns="91440" tIns="45720" rIns="91440" bIns="45720" rtlCol="0" anchor="t">
            <a:noAutofit/>
          </a:bodyPr>
          <a:lstStyle/>
          <a:p>
            <a:r>
              <a:rPr lang="en-US" sz="1800" dirty="0">
                <a:ea typeface="+mn-lt"/>
                <a:cs typeface="+mn-lt"/>
              </a:rPr>
              <a:t>Each Domain from the DAYC-2. Begin each section with a general summary statement such as this, "</a:t>
            </a:r>
            <a:r>
              <a:rPr lang="en-US" sz="1800" dirty="0"/>
              <a:t>Based on parent report, observation and informed clinical opinion, supported by portions of the </a:t>
            </a:r>
            <a:r>
              <a:rPr lang="en-US" sz="1800" b="1" dirty="0"/>
              <a:t>DAYC-2</a:t>
            </a:r>
            <a:r>
              <a:rPr lang="en-US" sz="1800" dirty="0"/>
              <a:t>, XXX is functioning in the XXX range in this area." This is followed up with a paragraph of what the child can do with the next paragraph stating what the child cannot do. This information is taken directly from the testing material. </a:t>
            </a:r>
            <a:endParaRPr lang="en-US" sz="1800" dirty="0">
              <a:ea typeface="+mn-lt"/>
              <a:cs typeface="+mn-lt"/>
            </a:endParaRPr>
          </a:p>
          <a:p>
            <a:endParaRPr lang="en-US" dirty="0"/>
          </a:p>
        </p:txBody>
      </p:sp>
    </p:spTree>
    <p:extLst>
      <p:ext uri="{BB962C8B-B14F-4D97-AF65-F5344CB8AC3E}">
        <p14:creationId xmlns:p14="http://schemas.microsoft.com/office/powerpoint/2010/main" val="203894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E1AE-F669-4B02-B353-FFF0B44383C5}"/>
              </a:ext>
            </a:extLst>
          </p:cNvPr>
          <p:cNvSpPr>
            <a:spLocks noGrp="1"/>
          </p:cNvSpPr>
          <p:nvPr>
            <p:ph type="title"/>
          </p:nvPr>
        </p:nvSpPr>
        <p:spPr/>
        <p:txBody>
          <a:bodyPr>
            <a:normAutofit fontScale="90000"/>
          </a:bodyPr>
          <a:lstStyle/>
          <a:p>
            <a:pPr algn="ctr">
              <a:lnSpc>
                <a:spcPct val="120000"/>
              </a:lnSpc>
              <a:spcBef>
                <a:spcPts val="1000"/>
              </a:spcBef>
            </a:pPr>
            <a:r>
              <a:rPr lang="en-US" dirty="0"/>
              <a:t>PARTS of a report </a:t>
            </a:r>
            <a:r>
              <a:rPr lang="en-US" dirty="0">
                <a:ea typeface="+mj-lt"/>
                <a:cs typeface="+mj-lt"/>
              </a:rPr>
              <a:t>Part 2:</a:t>
            </a:r>
            <a:r>
              <a:rPr lang="en-US" dirty="0"/>
              <a:t> </a:t>
            </a:r>
            <a:br>
              <a:rPr lang="en-US" dirty="0">
                <a:ea typeface="+mj-lt"/>
                <a:cs typeface="+mj-lt"/>
              </a:rPr>
            </a:br>
            <a:r>
              <a:rPr lang="en-US" dirty="0">
                <a:ea typeface="+mj-lt"/>
                <a:cs typeface="+mj-lt"/>
              </a:rPr>
              <a:t>Summary and Program Recommendations</a:t>
            </a:r>
            <a:endParaRPr lang="en-US"/>
          </a:p>
          <a:p>
            <a:r>
              <a:rPr lang="en-US" dirty="0"/>
              <a:t>  </a:t>
            </a:r>
          </a:p>
        </p:txBody>
      </p:sp>
      <p:graphicFrame>
        <p:nvGraphicFramePr>
          <p:cNvPr id="6" name="Content Placeholder 5">
            <a:extLst>
              <a:ext uri="{FF2B5EF4-FFF2-40B4-BE49-F238E27FC236}">
                <a16:creationId xmlns:a16="http://schemas.microsoft.com/office/drawing/2014/main" id="{BEFE0D65-E6CE-47C3-BF40-FA3149413C28}"/>
              </a:ext>
            </a:extLst>
          </p:cNvPr>
          <p:cNvGraphicFramePr>
            <a:graphicFrameLocks noGrp="1"/>
          </p:cNvGraphicFramePr>
          <p:nvPr>
            <p:ph sz="half" idx="1"/>
            <p:extLst>
              <p:ext uri="{D42A27DB-BD31-4B8C-83A1-F6EECF244321}">
                <p14:modId xmlns:p14="http://schemas.microsoft.com/office/powerpoint/2010/main" val="630190138"/>
              </p:ext>
            </p:extLst>
          </p:nvPr>
        </p:nvGraphicFramePr>
        <p:xfrm>
          <a:off x="1447800" y="2459598"/>
          <a:ext cx="4645021" cy="2387600"/>
        </p:xfrm>
        <a:graphic>
          <a:graphicData uri="http://schemas.openxmlformats.org/drawingml/2006/table">
            <a:tbl>
              <a:tblPr firstRow="1" bandRow="1">
                <a:tableStyleId>{5C22544A-7EE6-4342-B048-85BDC9FD1C3A}</a:tableStyleId>
              </a:tblPr>
              <a:tblGrid>
                <a:gridCol w="1277470">
                  <a:extLst>
                    <a:ext uri="{9D8B030D-6E8A-4147-A177-3AD203B41FA5}">
                      <a16:colId xmlns:a16="http://schemas.microsoft.com/office/drawing/2014/main" val="3101206408"/>
                    </a:ext>
                  </a:extLst>
                </a:gridCol>
                <a:gridCol w="676710">
                  <a:extLst>
                    <a:ext uri="{9D8B030D-6E8A-4147-A177-3AD203B41FA5}">
                      <a16:colId xmlns:a16="http://schemas.microsoft.com/office/drawing/2014/main" val="2001147942"/>
                    </a:ext>
                  </a:extLst>
                </a:gridCol>
                <a:gridCol w="810178">
                  <a:extLst>
                    <a:ext uri="{9D8B030D-6E8A-4147-A177-3AD203B41FA5}">
                      <a16:colId xmlns:a16="http://schemas.microsoft.com/office/drawing/2014/main" val="418439845"/>
                    </a:ext>
                  </a:extLst>
                </a:gridCol>
                <a:gridCol w="877693">
                  <a:extLst>
                    <a:ext uri="{9D8B030D-6E8A-4147-A177-3AD203B41FA5}">
                      <a16:colId xmlns:a16="http://schemas.microsoft.com/office/drawing/2014/main" val="376937461"/>
                    </a:ext>
                  </a:extLst>
                </a:gridCol>
                <a:gridCol w="1002970">
                  <a:extLst>
                    <a:ext uri="{9D8B030D-6E8A-4147-A177-3AD203B41FA5}">
                      <a16:colId xmlns:a16="http://schemas.microsoft.com/office/drawing/2014/main" val="1914053963"/>
                    </a:ext>
                  </a:extLst>
                </a:gridCol>
              </a:tblGrid>
              <a:tr h="330200">
                <a:tc>
                  <a:txBody>
                    <a:bodyPr/>
                    <a:lstStyle/>
                    <a:p>
                      <a:pPr algn="ctr"/>
                      <a:r>
                        <a:rPr lang="en-US" sz="900">
                          <a:effectLst/>
                        </a:rPr>
                        <a:t>Developmental Area</a:t>
                      </a:r>
                      <a:endParaRPr lang="en-US">
                        <a:effectLst/>
                      </a:endParaRPr>
                    </a:p>
                  </a:txBody>
                  <a:tcPr marL="68580" marR="68580" marT="0" marB="0" anchor="ctr"/>
                </a:tc>
                <a:tc>
                  <a:txBody>
                    <a:bodyPr/>
                    <a:lstStyle/>
                    <a:p>
                      <a:pPr algn="ctr"/>
                      <a:r>
                        <a:rPr lang="en-US" sz="900">
                          <a:effectLst/>
                        </a:rPr>
                        <a:t>Raw Score</a:t>
                      </a:r>
                      <a:endParaRPr lang="en-US">
                        <a:effectLst/>
                      </a:endParaRPr>
                    </a:p>
                  </a:txBody>
                  <a:tcPr marL="68580" marR="68580" marT="0" marB="0" anchor="ctr"/>
                </a:tc>
                <a:tc>
                  <a:txBody>
                    <a:bodyPr/>
                    <a:lstStyle/>
                    <a:p>
                      <a:pPr algn="ctr"/>
                      <a:r>
                        <a:rPr lang="en-US" sz="900">
                          <a:effectLst/>
                        </a:rPr>
                        <a:t>Standard Score</a:t>
                      </a:r>
                      <a:endParaRPr lang="en-US">
                        <a:effectLst/>
                      </a:endParaRPr>
                    </a:p>
                  </a:txBody>
                  <a:tcPr marL="68580" marR="68580" marT="0" marB="0"/>
                </a:tc>
                <a:tc>
                  <a:txBody>
                    <a:bodyPr/>
                    <a:lstStyle/>
                    <a:p>
                      <a:pPr algn="ctr"/>
                      <a:r>
                        <a:rPr lang="en-US" sz="900">
                          <a:effectLst/>
                        </a:rPr>
                        <a:t>Percentile Rank</a:t>
                      </a:r>
                      <a:endParaRPr lang="en-US">
                        <a:effectLst/>
                      </a:endParaRPr>
                    </a:p>
                  </a:txBody>
                  <a:tcPr marL="68580" marR="68580" marT="0" marB="0" anchor="ctr"/>
                </a:tc>
                <a:tc>
                  <a:txBody>
                    <a:bodyPr/>
                    <a:lstStyle/>
                    <a:p>
                      <a:pPr algn="ctr"/>
                      <a:r>
                        <a:rPr lang="en-US" sz="900">
                          <a:effectLst/>
                        </a:rPr>
                        <a:t>Descriptive</a:t>
                      </a:r>
                      <a:endParaRPr lang="en-US">
                        <a:effectLst/>
                      </a:endParaRPr>
                    </a:p>
                    <a:p>
                      <a:pPr algn="ctr"/>
                      <a:r>
                        <a:rPr lang="en-US" sz="900">
                          <a:effectLst/>
                        </a:rPr>
                        <a:t>Term</a:t>
                      </a:r>
                      <a:endParaRPr lang="en-US">
                        <a:effectLst/>
                      </a:endParaRPr>
                    </a:p>
                  </a:txBody>
                  <a:tcPr marL="68580" marR="68580" marT="0" marB="0"/>
                </a:tc>
                <a:extLst>
                  <a:ext uri="{0D108BD9-81ED-4DB2-BD59-A6C34878D82A}">
                    <a16:rowId xmlns:a16="http://schemas.microsoft.com/office/drawing/2014/main" val="1971086432"/>
                  </a:ext>
                </a:extLst>
              </a:tr>
              <a:tr h="228600">
                <a:tc>
                  <a:txBody>
                    <a:bodyPr/>
                    <a:lstStyle/>
                    <a:p>
                      <a:pPr marL="0" marR="0">
                        <a:spcBef>
                          <a:spcPts val="300"/>
                        </a:spcBef>
                        <a:spcAft>
                          <a:spcPts val="300"/>
                        </a:spcAft>
                      </a:pPr>
                      <a:r>
                        <a:rPr lang="en-US" sz="900">
                          <a:effectLst/>
                        </a:rPr>
                        <a:t>Cognitive</a:t>
                      </a:r>
                      <a:endParaRPr lang="en-US">
                        <a:effectLst/>
                      </a:endParaRPr>
                    </a:p>
                  </a:txBody>
                  <a:tcPr marL="68580" marR="68580" marT="0" marB="0" anchor="ctr"/>
                </a:tc>
                <a:tc>
                  <a:txBody>
                    <a:bodyPr/>
                    <a:lstStyle/>
                    <a:p>
                      <a:pPr algn="ctr"/>
                      <a:r>
                        <a:rPr lang="en-US" sz="900">
                          <a:effectLst/>
                        </a:rPr>
                        <a:t>54</a:t>
                      </a:r>
                      <a:endParaRPr lang="en-US">
                        <a:effectLst/>
                      </a:endParaRPr>
                    </a:p>
                  </a:txBody>
                  <a:tcPr marL="68580" marR="68580" marT="0" marB="0"/>
                </a:tc>
                <a:tc>
                  <a:txBody>
                    <a:bodyPr/>
                    <a:lstStyle/>
                    <a:p>
                      <a:pPr marL="0" marR="0" algn="ctr">
                        <a:spcBef>
                          <a:spcPts val="300"/>
                        </a:spcBef>
                        <a:spcAft>
                          <a:spcPts val="300"/>
                        </a:spcAft>
                      </a:pPr>
                      <a:r>
                        <a:rPr lang="en-US" sz="900">
                          <a:effectLst/>
                        </a:rPr>
                        <a:t>86</a:t>
                      </a:r>
                      <a:endParaRPr lang="en-US">
                        <a:effectLst/>
                      </a:endParaRPr>
                    </a:p>
                  </a:txBody>
                  <a:tcPr marL="68580" marR="68580" marT="0" marB="0" anchor="ctr"/>
                </a:tc>
                <a:tc>
                  <a:txBody>
                    <a:bodyPr/>
                    <a:lstStyle/>
                    <a:p>
                      <a:pPr algn="ctr"/>
                      <a:r>
                        <a:rPr lang="en-US" sz="900">
                          <a:effectLst/>
                        </a:rPr>
                        <a:t>18%</a:t>
                      </a:r>
                      <a:endParaRPr lang="en-US">
                        <a:effectLst/>
                      </a:endParaRPr>
                    </a:p>
                  </a:txBody>
                  <a:tcPr marL="68580" marR="68580" marT="0" marB="0"/>
                </a:tc>
                <a:tc>
                  <a:txBody>
                    <a:bodyPr/>
                    <a:lstStyle/>
                    <a:p>
                      <a:pPr algn="ctr"/>
                      <a:r>
                        <a:rPr lang="en-US" sz="900">
                          <a:effectLst/>
                        </a:rPr>
                        <a:t>below average</a:t>
                      </a:r>
                      <a:endParaRPr lang="en-US">
                        <a:effectLst/>
                      </a:endParaRPr>
                    </a:p>
                  </a:txBody>
                  <a:tcPr marL="68580" marR="68580" marT="0" marB="0" anchor="ctr"/>
                </a:tc>
                <a:extLst>
                  <a:ext uri="{0D108BD9-81ED-4DB2-BD59-A6C34878D82A}">
                    <a16:rowId xmlns:a16="http://schemas.microsoft.com/office/drawing/2014/main" val="3288647106"/>
                  </a:ext>
                </a:extLst>
              </a:tr>
              <a:tr h="228600">
                <a:tc>
                  <a:txBody>
                    <a:bodyPr/>
                    <a:lstStyle/>
                    <a:p>
                      <a:pPr marL="0" marR="0">
                        <a:spcBef>
                          <a:spcPts val="300"/>
                        </a:spcBef>
                        <a:spcAft>
                          <a:spcPts val="300"/>
                        </a:spcAft>
                      </a:pPr>
                      <a:r>
                        <a:rPr lang="en-US" sz="900">
                          <a:effectLst/>
                        </a:rPr>
                        <a:t>Receptive Language</a:t>
                      </a:r>
                      <a:endParaRPr lang="en-US">
                        <a:effectLst/>
                      </a:endParaRPr>
                    </a:p>
                  </a:txBody>
                  <a:tcPr marL="68580" marR="68580" marT="0" marB="0" anchor="ctr"/>
                </a:tc>
                <a:tc>
                  <a:txBody>
                    <a:bodyPr/>
                    <a:lstStyle/>
                    <a:p>
                      <a:pPr algn="ctr"/>
                      <a:r>
                        <a:rPr lang="en-US" sz="900">
                          <a:effectLst/>
                        </a:rPr>
                        <a:t>26</a:t>
                      </a:r>
                      <a:endParaRPr lang="en-US">
                        <a:effectLst/>
                      </a:endParaRPr>
                    </a:p>
                  </a:txBody>
                  <a:tcPr marL="68580" marR="68580" marT="0" marB="0"/>
                </a:tc>
                <a:tc>
                  <a:txBody>
                    <a:bodyPr/>
                    <a:lstStyle/>
                    <a:p>
                      <a:pPr marL="0" marR="0" algn="ctr">
                        <a:spcBef>
                          <a:spcPts val="300"/>
                        </a:spcBef>
                        <a:spcAft>
                          <a:spcPts val="300"/>
                        </a:spcAft>
                      </a:pPr>
                      <a:r>
                        <a:rPr lang="en-US" sz="900">
                          <a:effectLst/>
                        </a:rPr>
                        <a:t>77</a:t>
                      </a:r>
                      <a:endParaRPr lang="en-US">
                        <a:effectLst/>
                      </a:endParaRPr>
                    </a:p>
                  </a:txBody>
                  <a:tcPr marL="68580" marR="68580" marT="0" marB="0" anchor="ctr"/>
                </a:tc>
                <a:tc>
                  <a:txBody>
                    <a:bodyPr/>
                    <a:lstStyle/>
                    <a:p>
                      <a:pPr algn="ctr"/>
                      <a:r>
                        <a:rPr lang="en-US" sz="900">
                          <a:effectLst/>
                        </a:rPr>
                        <a:t>6%</a:t>
                      </a:r>
                      <a:endParaRPr lang="en-US">
                        <a:effectLst/>
                      </a:endParaRPr>
                    </a:p>
                  </a:txBody>
                  <a:tcPr marL="68580" marR="68580" marT="0" marB="0"/>
                </a:tc>
                <a:tc>
                  <a:txBody>
                    <a:bodyPr/>
                    <a:lstStyle/>
                    <a:p>
                      <a:pPr algn="ctr"/>
                      <a:r>
                        <a:rPr lang="en-US" sz="900">
                          <a:effectLst/>
                        </a:rPr>
                        <a:t>poor</a:t>
                      </a:r>
                      <a:endParaRPr lang="en-US">
                        <a:effectLst/>
                      </a:endParaRPr>
                    </a:p>
                  </a:txBody>
                  <a:tcPr marL="68580" marR="68580" marT="0" marB="0" anchor="ctr"/>
                </a:tc>
                <a:extLst>
                  <a:ext uri="{0D108BD9-81ED-4DB2-BD59-A6C34878D82A}">
                    <a16:rowId xmlns:a16="http://schemas.microsoft.com/office/drawing/2014/main" val="1386053482"/>
                  </a:ext>
                </a:extLst>
              </a:tr>
              <a:tr h="228600">
                <a:tc>
                  <a:txBody>
                    <a:bodyPr/>
                    <a:lstStyle/>
                    <a:p>
                      <a:pPr marL="0" marR="0">
                        <a:spcBef>
                          <a:spcPts val="300"/>
                        </a:spcBef>
                        <a:spcAft>
                          <a:spcPts val="300"/>
                        </a:spcAft>
                      </a:pPr>
                      <a:r>
                        <a:rPr lang="en-US" sz="900">
                          <a:effectLst/>
                        </a:rPr>
                        <a:t>Expressive Language</a:t>
                      </a:r>
                      <a:endParaRPr lang="en-US">
                        <a:effectLst/>
                      </a:endParaRPr>
                    </a:p>
                  </a:txBody>
                  <a:tcPr marL="68580" marR="68580" marT="0" marB="0" anchor="ctr"/>
                </a:tc>
                <a:tc>
                  <a:txBody>
                    <a:bodyPr/>
                    <a:lstStyle/>
                    <a:p>
                      <a:pPr algn="ctr"/>
                      <a:r>
                        <a:rPr lang="en-US" sz="900">
                          <a:effectLst/>
                        </a:rPr>
                        <a:t>35</a:t>
                      </a:r>
                      <a:endParaRPr lang="en-US">
                        <a:effectLst/>
                      </a:endParaRPr>
                    </a:p>
                  </a:txBody>
                  <a:tcPr marL="68580" marR="68580" marT="0" marB="0"/>
                </a:tc>
                <a:tc>
                  <a:txBody>
                    <a:bodyPr/>
                    <a:lstStyle/>
                    <a:p>
                      <a:pPr marL="0" marR="0" algn="ctr">
                        <a:spcBef>
                          <a:spcPts val="300"/>
                        </a:spcBef>
                        <a:spcAft>
                          <a:spcPts val="300"/>
                        </a:spcAft>
                      </a:pPr>
                      <a:r>
                        <a:rPr lang="en-US" sz="900">
                          <a:effectLst/>
                        </a:rPr>
                        <a:t>102</a:t>
                      </a:r>
                      <a:endParaRPr lang="en-US">
                        <a:effectLst/>
                      </a:endParaRPr>
                    </a:p>
                  </a:txBody>
                  <a:tcPr marL="68580" marR="68580" marT="0" marB="0" anchor="ctr"/>
                </a:tc>
                <a:tc>
                  <a:txBody>
                    <a:bodyPr/>
                    <a:lstStyle/>
                    <a:p>
                      <a:pPr algn="ctr"/>
                      <a:r>
                        <a:rPr lang="en-US" sz="900">
                          <a:effectLst/>
                        </a:rPr>
                        <a:t>55%</a:t>
                      </a:r>
                      <a:endParaRPr lang="en-US">
                        <a:effectLst/>
                      </a:endParaRPr>
                    </a:p>
                  </a:txBody>
                  <a:tcPr marL="68580" marR="68580" marT="0" marB="0"/>
                </a:tc>
                <a:tc>
                  <a:txBody>
                    <a:bodyPr/>
                    <a:lstStyle/>
                    <a:p>
                      <a:pPr algn="ctr"/>
                      <a:r>
                        <a:rPr lang="en-US" sz="900">
                          <a:effectLst/>
                        </a:rPr>
                        <a:t>average</a:t>
                      </a:r>
                      <a:endParaRPr lang="en-US">
                        <a:effectLst/>
                      </a:endParaRPr>
                    </a:p>
                  </a:txBody>
                  <a:tcPr marL="68580" marR="68580" marT="0" marB="0" anchor="ctr"/>
                </a:tc>
                <a:extLst>
                  <a:ext uri="{0D108BD9-81ED-4DB2-BD59-A6C34878D82A}">
                    <a16:rowId xmlns:a16="http://schemas.microsoft.com/office/drawing/2014/main" val="478586858"/>
                  </a:ext>
                </a:extLst>
              </a:tr>
              <a:tr h="228600">
                <a:tc>
                  <a:txBody>
                    <a:bodyPr/>
                    <a:lstStyle/>
                    <a:p>
                      <a:pPr marL="0" marR="0">
                        <a:spcBef>
                          <a:spcPts val="300"/>
                        </a:spcBef>
                        <a:spcAft>
                          <a:spcPts val="300"/>
                        </a:spcAft>
                      </a:pPr>
                      <a:r>
                        <a:rPr lang="en-US" sz="900">
                          <a:effectLst/>
                        </a:rPr>
                        <a:t>Total Language</a:t>
                      </a:r>
                      <a:endParaRPr lang="en-US">
                        <a:effectLst/>
                      </a:endParaRPr>
                    </a:p>
                  </a:txBody>
                  <a:tcPr marL="68580" marR="68580" marT="0" marB="0" anchor="ctr"/>
                </a:tc>
                <a:tc>
                  <a:txBody>
                    <a:bodyPr/>
                    <a:lstStyle/>
                    <a:p>
                      <a:pPr algn="ctr"/>
                      <a:r>
                        <a:rPr lang="en-US" sz="900">
                          <a:effectLst/>
                        </a:rPr>
                        <a:t>61</a:t>
                      </a:r>
                      <a:endParaRPr lang="en-US">
                        <a:effectLst/>
                      </a:endParaRPr>
                    </a:p>
                  </a:txBody>
                  <a:tcPr marL="68580" marR="68580" marT="0" marB="0"/>
                </a:tc>
                <a:tc>
                  <a:txBody>
                    <a:bodyPr/>
                    <a:lstStyle/>
                    <a:p>
                      <a:pPr marL="0" marR="0" algn="ctr">
                        <a:spcBef>
                          <a:spcPts val="300"/>
                        </a:spcBef>
                        <a:spcAft>
                          <a:spcPts val="300"/>
                        </a:spcAft>
                      </a:pPr>
                      <a:r>
                        <a:rPr lang="en-US" sz="900">
                          <a:effectLst/>
                        </a:rPr>
                        <a:t>89</a:t>
                      </a:r>
                      <a:endParaRPr lang="en-US">
                        <a:effectLst/>
                      </a:endParaRPr>
                    </a:p>
                  </a:txBody>
                  <a:tcPr marL="68580" marR="68580" marT="0" marB="0" anchor="ctr"/>
                </a:tc>
                <a:tc>
                  <a:txBody>
                    <a:bodyPr/>
                    <a:lstStyle/>
                    <a:p>
                      <a:pPr algn="ctr"/>
                      <a:r>
                        <a:rPr lang="en-US" sz="900">
                          <a:effectLst/>
                        </a:rPr>
                        <a:t>23%</a:t>
                      </a:r>
                      <a:endParaRPr lang="en-US">
                        <a:effectLst/>
                      </a:endParaRPr>
                    </a:p>
                  </a:txBody>
                  <a:tcPr marL="68580" marR="68580" marT="0" marB="0"/>
                </a:tc>
                <a:tc>
                  <a:txBody>
                    <a:bodyPr/>
                    <a:lstStyle/>
                    <a:p>
                      <a:pPr algn="ctr"/>
                      <a:r>
                        <a:rPr lang="en-US" sz="900">
                          <a:effectLst/>
                        </a:rPr>
                        <a:t>below average</a:t>
                      </a:r>
                      <a:endParaRPr lang="en-US">
                        <a:effectLst/>
                      </a:endParaRPr>
                    </a:p>
                  </a:txBody>
                  <a:tcPr marL="68580" marR="68580" marT="0" marB="0" anchor="ctr"/>
                </a:tc>
                <a:extLst>
                  <a:ext uri="{0D108BD9-81ED-4DB2-BD59-A6C34878D82A}">
                    <a16:rowId xmlns:a16="http://schemas.microsoft.com/office/drawing/2014/main" val="3338317847"/>
                  </a:ext>
                </a:extLst>
              </a:tr>
              <a:tr h="228600">
                <a:tc>
                  <a:txBody>
                    <a:bodyPr/>
                    <a:lstStyle/>
                    <a:p>
                      <a:pPr marL="0" marR="0">
                        <a:spcBef>
                          <a:spcPts val="300"/>
                        </a:spcBef>
                        <a:spcAft>
                          <a:spcPts val="300"/>
                        </a:spcAft>
                      </a:pPr>
                      <a:r>
                        <a:rPr lang="en-US" sz="900">
                          <a:effectLst/>
                        </a:rPr>
                        <a:t>Social Emotional</a:t>
                      </a:r>
                      <a:endParaRPr lang="en-US">
                        <a:effectLst/>
                      </a:endParaRPr>
                    </a:p>
                  </a:txBody>
                  <a:tcPr marL="68580" marR="68580" marT="0" marB="0" anchor="ctr"/>
                </a:tc>
                <a:tc>
                  <a:txBody>
                    <a:bodyPr/>
                    <a:lstStyle/>
                    <a:p>
                      <a:pPr algn="ctr"/>
                      <a:r>
                        <a:rPr lang="en-US" sz="900">
                          <a:effectLst/>
                        </a:rPr>
                        <a:t>63</a:t>
                      </a:r>
                      <a:endParaRPr lang="en-US">
                        <a:effectLst/>
                      </a:endParaRPr>
                    </a:p>
                  </a:txBody>
                  <a:tcPr marL="68580" marR="68580" marT="0" marB="0"/>
                </a:tc>
                <a:tc>
                  <a:txBody>
                    <a:bodyPr/>
                    <a:lstStyle/>
                    <a:p>
                      <a:pPr marL="0" marR="0" algn="ctr">
                        <a:spcBef>
                          <a:spcPts val="300"/>
                        </a:spcBef>
                        <a:spcAft>
                          <a:spcPts val="300"/>
                        </a:spcAft>
                      </a:pPr>
                      <a:r>
                        <a:rPr lang="en-US" sz="900">
                          <a:effectLst/>
                        </a:rPr>
                        <a:t>120</a:t>
                      </a:r>
                      <a:endParaRPr lang="en-US">
                        <a:effectLst/>
                      </a:endParaRPr>
                    </a:p>
                  </a:txBody>
                  <a:tcPr marL="68580" marR="68580" marT="0" marB="0" anchor="ctr"/>
                </a:tc>
                <a:tc>
                  <a:txBody>
                    <a:bodyPr/>
                    <a:lstStyle/>
                    <a:p>
                      <a:pPr algn="ctr"/>
                      <a:r>
                        <a:rPr lang="en-US" sz="900">
                          <a:effectLst/>
                        </a:rPr>
                        <a:t>91%</a:t>
                      </a:r>
                      <a:endParaRPr lang="en-US">
                        <a:effectLst/>
                      </a:endParaRPr>
                    </a:p>
                  </a:txBody>
                  <a:tcPr marL="68580" marR="68580" marT="0" marB="0"/>
                </a:tc>
                <a:tc>
                  <a:txBody>
                    <a:bodyPr/>
                    <a:lstStyle/>
                    <a:p>
                      <a:pPr algn="ctr"/>
                      <a:r>
                        <a:rPr lang="en-US" sz="900">
                          <a:effectLst/>
                        </a:rPr>
                        <a:t>above average</a:t>
                      </a:r>
                      <a:endParaRPr lang="en-US">
                        <a:effectLst/>
                      </a:endParaRPr>
                    </a:p>
                  </a:txBody>
                  <a:tcPr marL="68580" marR="68580" marT="0" marB="0" anchor="ctr"/>
                </a:tc>
                <a:extLst>
                  <a:ext uri="{0D108BD9-81ED-4DB2-BD59-A6C34878D82A}">
                    <a16:rowId xmlns:a16="http://schemas.microsoft.com/office/drawing/2014/main" val="3556696105"/>
                  </a:ext>
                </a:extLst>
              </a:tr>
              <a:tr h="228600">
                <a:tc>
                  <a:txBody>
                    <a:bodyPr/>
                    <a:lstStyle/>
                    <a:p>
                      <a:pPr marL="0" marR="0">
                        <a:spcBef>
                          <a:spcPts val="300"/>
                        </a:spcBef>
                        <a:spcAft>
                          <a:spcPts val="300"/>
                        </a:spcAft>
                      </a:pPr>
                      <a:r>
                        <a:rPr lang="en-US" sz="900">
                          <a:effectLst/>
                        </a:rPr>
                        <a:t>Adaptive</a:t>
                      </a:r>
                      <a:endParaRPr lang="en-US">
                        <a:effectLst/>
                      </a:endParaRPr>
                    </a:p>
                  </a:txBody>
                  <a:tcPr marL="68580" marR="68580" marT="0" marB="0" anchor="ctr"/>
                </a:tc>
                <a:tc>
                  <a:txBody>
                    <a:bodyPr/>
                    <a:lstStyle/>
                    <a:p>
                      <a:pPr algn="ctr"/>
                      <a:r>
                        <a:rPr lang="en-US" sz="900">
                          <a:effectLst/>
                        </a:rPr>
                        <a:t>44</a:t>
                      </a:r>
                      <a:endParaRPr lang="en-US">
                        <a:effectLst/>
                      </a:endParaRPr>
                    </a:p>
                  </a:txBody>
                  <a:tcPr marL="68580" marR="68580" marT="0" marB="0"/>
                </a:tc>
                <a:tc>
                  <a:txBody>
                    <a:bodyPr/>
                    <a:lstStyle/>
                    <a:p>
                      <a:pPr marL="0" marR="0" algn="ctr">
                        <a:spcBef>
                          <a:spcPts val="300"/>
                        </a:spcBef>
                        <a:spcAft>
                          <a:spcPts val="300"/>
                        </a:spcAft>
                      </a:pPr>
                      <a:r>
                        <a:rPr lang="en-US" sz="900">
                          <a:effectLst/>
                        </a:rPr>
                        <a:t>89</a:t>
                      </a:r>
                      <a:endParaRPr lang="en-US">
                        <a:effectLst/>
                      </a:endParaRPr>
                    </a:p>
                  </a:txBody>
                  <a:tcPr marL="68580" marR="68580" marT="0" marB="0" anchor="ctr"/>
                </a:tc>
                <a:tc>
                  <a:txBody>
                    <a:bodyPr/>
                    <a:lstStyle/>
                    <a:p>
                      <a:pPr algn="ctr"/>
                      <a:r>
                        <a:rPr lang="en-US" sz="900">
                          <a:effectLst/>
                        </a:rPr>
                        <a:t>23%</a:t>
                      </a:r>
                      <a:endParaRPr lang="en-US">
                        <a:effectLst/>
                      </a:endParaRPr>
                    </a:p>
                  </a:txBody>
                  <a:tcPr marL="68580" marR="68580" marT="0" marB="0"/>
                </a:tc>
                <a:tc>
                  <a:txBody>
                    <a:bodyPr/>
                    <a:lstStyle/>
                    <a:p>
                      <a:pPr algn="ctr"/>
                      <a:r>
                        <a:rPr lang="en-US" sz="900">
                          <a:effectLst/>
                        </a:rPr>
                        <a:t>below average</a:t>
                      </a:r>
                      <a:endParaRPr lang="en-US">
                        <a:effectLst/>
                      </a:endParaRPr>
                    </a:p>
                  </a:txBody>
                  <a:tcPr marL="68580" marR="68580" marT="0" marB="0" anchor="ctr"/>
                </a:tc>
                <a:extLst>
                  <a:ext uri="{0D108BD9-81ED-4DB2-BD59-A6C34878D82A}">
                    <a16:rowId xmlns:a16="http://schemas.microsoft.com/office/drawing/2014/main" val="683472595"/>
                  </a:ext>
                </a:extLst>
              </a:tr>
              <a:tr h="228600">
                <a:tc>
                  <a:txBody>
                    <a:bodyPr/>
                    <a:lstStyle/>
                    <a:p>
                      <a:pPr marL="0" marR="0">
                        <a:spcBef>
                          <a:spcPts val="300"/>
                        </a:spcBef>
                        <a:spcAft>
                          <a:spcPts val="300"/>
                        </a:spcAft>
                      </a:pPr>
                      <a:r>
                        <a:rPr lang="en-US" sz="900">
                          <a:effectLst/>
                        </a:rPr>
                        <a:t>Gross Motor</a:t>
                      </a:r>
                      <a:endParaRPr lang="en-US">
                        <a:effectLst/>
                      </a:endParaRPr>
                    </a:p>
                  </a:txBody>
                  <a:tcPr marL="68580" marR="68580" marT="0" marB="0" anchor="ctr"/>
                </a:tc>
                <a:tc>
                  <a:txBody>
                    <a:bodyPr/>
                    <a:lstStyle/>
                    <a:p>
                      <a:pPr algn="ctr"/>
                      <a:r>
                        <a:rPr lang="en-US" sz="900">
                          <a:effectLst/>
                        </a:rPr>
                        <a:t>48</a:t>
                      </a:r>
                      <a:endParaRPr lang="en-US">
                        <a:effectLst/>
                      </a:endParaRPr>
                    </a:p>
                  </a:txBody>
                  <a:tcPr marL="68580" marR="68580" marT="0" marB="0"/>
                </a:tc>
                <a:tc>
                  <a:txBody>
                    <a:bodyPr/>
                    <a:lstStyle/>
                    <a:p>
                      <a:pPr marL="0" marR="0" algn="ctr">
                        <a:spcBef>
                          <a:spcPts val="300"/>
                        </a:spcBef>
                        <a:spcAft>
                          <a:spcPts val="300"/>
                        </a:spcAft>
                      </a:pPr>
                      <a:r>
                        <a:rPr lang="en-US" sz="900">
                          <a:effectLst/>
                        </a:rPr>
                        <a:t>102</a:t>
                      </a:r>
                      <a:endParaRPr lang="en-US">
                        <a:effectLst/>
                      </a:endParaRPr>
                    </a:p>
                  </a:txBody>
                  <a:tcPr marL="68580" marR="68580" marT="0" marB="0" anchor="ctr"/>
                </a:tc>
                <a:tc>
                  <a:txBody>
                    <a:bodyPr/>
                    <a:lstStyle/>
                    <a:p>
                      <a:pPr algn="ctr"/>
                      <a:r>
                        <a:rPr lang="en-US" sz="900">
                          <a:effectLst/>
                        </a:rPr>
                        <a:t>55%</a:t>
                      </a:r>
                      <a:endParaRPr lang="en-US">
                        <a:effectLst/>
                      </a:endParaRPr>
                    </a:p>
                  </a:txBody>
                  <a:tcPr marL="68580" marR="68580" marT="0" marB="0"/>
                </a:tc>
                <a:tc>
                  <a:txBody>
                    <a:bodyPr/>
                    <a:lstStyle/>
                    <a:p>
                      <a:pPr algn="ctr"/>
                      <a:r>
                        <a:rPr lang="en-US" sz="900">
                          <a:effectLst/>
                        </a:rPr>
                        <a:t>average</a:t>
                      </a:r>
                      <a:endParaRPr lang="en-US">
                        <a:effectLst/>
                      </a:endParaRPr>
                    </a:p>
                  </a:txBody>
                  <a:tcPr marL="68580" marR="68580" marT="0" marB="0" anchor="ctr"/>
                </a:tc>
                <a:extLst>
                  <a:ext uri="{0D108BD9-81ED-4DB2-BD59-A6C34878D82A}">
                    <a16:rowId xmlns:a16="http://schemas.microsoft.com/office/drawing/2014/main" val="812880442"/>
                  </a:ext>
                </a:extLst>
              </a:tr>
              <a:tr h="228600">
                <a:tc>
                  <a:txBody>
                    <a:bodyPr/>
                    <a:lstStyle/>
                    <a:p>
                      <a:pPr marL="0" marR="0">
                        <a:spcBef>
                          <a:spcPts val="300"/>
                        </a:spcBef>
                        <a:spcAft>
                          <a:spcPts val="300"/>
                        </a:spcAft>
                      </a:pPr>
                      <a:r>
                        <a:rPr lang="en-US" sz="900">
                          <a:effectLst/>
                        </a:rPr>
                        <a:t>Fine Motor</a:t>
                      </a:r>
                      <a:endParaRPr lang="en-US">
                        <a:effectLst/>
                      </a:endParaRPr>
                    </a:p>
                  </a:txBody>
                  <a:tcPr marL="68580" marR="68580" marT="0" marB="0" anchor="ctr"/>
                </a:tc>
                <a:tc>
                  <a:txBody>
                    <a:bodyPr/>
                    <a:lstStyle/>
                    <a:p>
                      <a:pPr algn="ctr"/>
                      <a:r>
                        <a:rPr lang="en-US" sz="900">
                          <a:effectLst/>
                        </a:rPr>
                        <a:t>25</a:t>
                      </a:r>
                      <a:endParaRPr lang="en-US">
                        <a:effectLst/>
                      </a:endParaRPr>
                    </a:p>
                  </a:txBody>
                  <a:tcPr marL="68580" marR="68580" marT="0" marB="0"/>
                </a:tc>
                <a:tc>
                  <a:txBody>
                    <a:bodyPr/>
                    <a:lstStyle/>
                    <a:p>
                      <a:pPr marL="0" marR="0" algn="ctr">
                        <a:spcBef>
                          <a:spcPts val="300"/>
                        </a:spcBef>
                        <a:spcAft>
                          <a:spcPts val="300"/>
                        </a:spcAft>
                      </a:pPr>
                      <a:r>
                        <a:rPr lang="en-US" sz="900">
                          <a:effectLst/>
                        </a:rPr>
                        <a:t>89</a:t>
                      </a:r>
                      <a:endParaRPr lang="en-US">
                        <a:effectLst/>
                      </a:endParaRPr>
                    </a:p>
                  </a:txBody>
                  <a:tcPr marL="68580" marR="68580" marT="0" marB="0" anchor="ctr"/>
                </a:tc>
                <a:tc>
                  <a:txBody>
                    <a:bodyPr/>
                    <a:lstStyle/>
                    <a:p>
                      <a:pPr algn="ctr"/>
                      <a:r>
                        <a:rPr lang="en-US" sz="900">
                          <a:effectLst/>
                        </a:rPr>
                        <a:t>23%</a:t>
                      </a:r>
                      <a:endParaRPr lang="en-US">
                        <a:effectLst/>
                      </a:endParaRPr>
                    </a:p>
                  </a:txBody>
                  <a:tcPr marL="68580" marR="68580" marT="0" marB="0"/>
                </a:tc>
                <a:tc>
                  <a:txBody>
                    <a:bodyPr/>
                    <a:lstStyle/>
                    <a:p>
                      <a:pPr algn="ctr"/>
                      <a:r>
                        <a:rPr lang="en-US" sz="900">
                          <a:effectLst/>
                        </a:rPr>
                        <a:t>below average</a:t>
                      </a:r>
                      <a:endParaRPr lang="en-US">
                        <a:effectLst/>
                      </a:endParaRPr>
                    </a:p>
                  </a:txBody>
                  <a:tcPr marL="68580" marR="68580" marT="0" marB="0" anchor="ctr"/>
                </a:tc>
                <a:extLst>
                  <a:ext uri="{0D108BD9-81ED-4DB2-BD59-A6C34878D82A}">
                    <a16:rowId xmlns:a16="http://schemas.microsoft.com/office/drawing/2014/main" val="2765985442"/>
                  </a:ext>
                </a:extLst>
              </a:tr>
              <a:tr h="228600">
                <a:tc>
                  <a:txBody>
                    <a:bodyPr/>
                    <a:lstStyle/>
                    <a:p>
                      <a:pPr marL="0" marR="0">
                        <a:spcBef>
                          <a:spcPts val="300"/>
                        </a:spcBef>
                        <a:spcAft>
                          <a:spcPts val="300"/>
                        </a:spcAft>
                      </a:pPr>
                      <a:r>
                        <a:rPr lang="en-US" sz="900">
                          <a:effectLst/>
                        </a:rPr>
                        <a:t>Total Motor</a:t>
                      </a:r>
                      <a:endParaRPr lang="en-US">
                        <a:effectLst/>
                      </a:endParaRPr>
                    </a:p>
                  </a:txBody>
                  <a:tcPr marL="68580" marR="68580" marT="0" marB="0" anchor="ctr"/>
                </a:tc>
                <a:tc>
                  <a:txBody>
                    <a:bodyPr/>
                    <a:lstStyle/>
                    <a:p>
                      <a:pPr algn="ctr"/>
                      <a:r>
                        <a:rPr lang="en-US" sz="900">
                          <a:effectLst/>
                        </a:rPr>
                        <a:t>73</a:t>
                      </a:r>
                      <a:endParaRPr lang="en-US">
                        <a:effectLst/>
                      </a:endParaRPr>
                    </a:p>
                  </a:txBody>
                  <a:tcPr marL="68580" marR="68580" marT="0" marB="0"/>
                </a:tc>
                <a:tc>
                  <a:txBody>
                    <a:bodyPr/>
                    <a:lstStyle/>
                    <a:p>
                      <a:pPr marL="0" marR="0" algn="ctr">
                        <a:spcBef>
                          <a:spcPts val="300"/>
                        </a:spcBef>
                        <a:spcAft>
                          <a:spcPts val="300"/>
                        </a:spcAft>
                      </a:pPr>
                      <a:r>
                        <a:rPr lang="en-US" sz="900">
                          <a:effectLst/>
                        </a:rPr>
                        <a:t>95</a:t>
                      </a:r>
                      <a:endParaRPr lang="en-US">
                        <a:effectLst/>
                      </a:endParaRPr>
                    </a:p>
                  </a:txBody>
                  <a:tcPr marL="68580" marR="68580" marT="0" marB="0" anchor="ctr"/>
                </a:tc>
                <a:tc>
                  <a:txBody>
                    <a:bodyPr/>
                    <a:lstStyle/>
                    <a:p>
                      <a:pPr algn="ctr"/>
                      <a:r>
                        <a:rPr lang="en-US" sz="900">
                          <a:effectLst/>
                        </a:rPr>
                        <a:t>37%</a:t>
                      </a:r>
                      <a:endParaRPr lang="en-US">
                        <a:effectLst/>
                      </a:endParaRPr>
                    </a:p>
                  </a:txBody>
                  <a:tcPr marL="68580" marR="68580" marT="0" marB="0"/>
                </a:tc>
                <a:tc>
                  <a:txBody>
                    <a:bodyPr/>
                    <a:lstStyle/>
                    <a:p>
                      <a:pPr algn="ctr"/>
                      <a:r>
                        <a:rPr lang="en-US" sz="900">
                          <a:effectLst/>
                        </a:rPr>
                        <a:t>average</a:t>
                      </a:r>
                      <a:endParaRPr lang="en-US">
                        <a:effectLst/>
                      </a:endParaRPr>
                    </a:p>
                  </a:txBody>
                  <a:tcPr marL="68580" marR="68580" marT="0" marB="0" anchor="ctr"/>
                </a:tc>
                <a:extLst>
                  <a:ext uri="{0D108BD9-81ED-4DB2-BD59-A6C34878D82A}">
                    <a16:rowId xmlns:a16="http://schemas.microsoft.com/office/drawing/2014/main" val="491498483"/>
                  </a:ext>
                </a:extLst>
              </a:tr>
            </a:tbl>
          </a:graphicData>
        </a:graphic>
      </p:graphicFrame>
      <p:sp>
        <p:nvSpPr>
          <p:cNvPr id="4" name="Content Placeholder 3">
            <a:extLst>
              <a:ext uri="{FF2B5EF4-FFF2-40B4-BE49-F238E27FC236}">
                <a16:creationId xmlns:a16="http://schemas.microsoft.com/office/drawing/2014/main" id="{240FCD2E-FB0E-4D03-B17E-745DCBA018EA}"/>
              </a:ext>
            </a:extLst>
          </p:cNvPr>
          <p:cNvSpPr>
            <a:spLocks noGrp="1"/>
          </p:cNvSpPr>
          <p:nvPr>
            <p:ph sz="half" idx="2"/>
          </p:nvPr>
        </p:nvSpPr>
        <p:spPr/>
        <p:txBody>
          <a:bodyPr vert="horz" lIns="91440" tIns="45720" rIns="91440" bIns="45720" rtlCol="0" anchor="t">
            <a:normAutofit fontScale="85000" lnSpcReduction="10000"/>
          </a:bodyPr>
          <a:lstStyle/>
          <a:p>
            <a:r>
              <a:rPr lang="en-US" dirty="0">
                <a:ea typeface="+mn-lt"/>
                <a:cs typeface="+mn-lt"/>
              </a:rPr>
              <a:t>Add this chart  which summarizes your finds and in these 2-3 paragraphs tell the story of why the child needs services.</a:t>
            </a:r>
            <a:endParaRPr lang="en-US" dirty="0"/>
          </a:p>
          <a:p>
            <a:r>
              <a:rPr lang="en-US" dirty="0">
                <a:ea typeface="+mn-lt"/>
                <a:cs typeface="+mn-lt"/>
              </a:rPr>
              <a:t>Stress the key points.  Some people like to add 1-2 sentence per domain. </a:t>
            </a:r>
          </a:p>
          <a:p>
            <a:r>
              <a:rPr lang="en-US" dirty="0">
                <a:ea typeface="+mn-lt"/>
                <a:cs typeface="+mn-lt"/>
              </a:rPr>
              <a:t>Highlight key observations such as behaviors that affect academic performance to be considered for placement, such as tantrums and excessive crying; sensory &amp; transition issues and  ASD diagnosis as some examples.         </a:t>
            </a:r>
            <a:endParaRPr lang="en-US" dirty="0"/>
          </a:p>
        </p:txBody>
      </p:sp>
      <p:sp>
        <p:nvSpPr>
          <p:cNvPr id="7" name="TextBox 6">
            <a:extLst>
              <a:ext uri="{FF2B5EF4-FFF2-40B4-BE49-F238E27FC236}">
                <a16:creationId xmlns:a16="http://schemas.microsoft.com/office/drawing/2014/main" id="{660D2BAE-293F-4994-9232-36958B3F6BB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Tree>
    <p:extLst>
      <p:ext uri="{BB962C8B-B14F-4D97-AF65-F5344CB8AC3E}">
        <p14:creationId xmlns:p14="http://schemas.microsoft.com/office/powerpoint/2010/main" val="50901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E1AE-F669-4B02-B353-FFF0B44383C5}"/>
              </a:ext>
            </a:extLst>
          </p:cNvPr>
          <p:cNvSpPr>
            <a:spLocks noGrp="1"/>
          </p:cNvSpPr>
          <p:nvPr>
            <p:ph type="title"/>
          </p:nvPr>
        </p:nvSpPr>
        <p:spPr/>
        <p:txBody>
          <a:bodyPr>
            <a:normAutofit fontScale="90000"/>
          </a:bodyPr>
          <a:lstStyle/>
          <a:p>
            <a:pPr algn="ctr">
              <a:lnSpc>
                <a:spcPct val="120000"/>
              </a:lnSpc>
              <a:spcBef>
                <a:spcPts val="1000"/>
              </a:spcBef>
            </a:pPr>
            <a:r>
              <a:rPr lang="en-US" dirty="0"/>
              <a:t>PARTS of a report </a:t>
            </a:r>
            <a:r>
              <a:rPr lang="en-US" dirty="0">
                <a:ea typeface="+mj-lt"/>
                <a:cs typeface="+mj-lt"/>
              </a:rPr>
              <a:t>Part 2:</a:t>
            </a:r>
            <a:r>
              <a:rPr lang="en-US" dirty="0"/>
              <a:t> </a:t>
            </a:r>
            <a:br>
              <a:rPr lang="en-US" dirty="0">
                <a:ea typeface="+mj-lt"/>
                <a:cs typeface="+mj-lt"/>
              </a:rPr>
            </a:br>
            <a:r>
              <a:rPr lang="en-US" dirty="0">
                <a:ea typeface="+mj-lt"/>
                <a:cs typeface="+mj-lt"/>
              </a:rPr>
              <a:t>Summary and Program Recommendations </a:t>
            </a:r>
            <a:r>
              <a:rPr lang="en-US" dirty="0"/>
              <a:t>  </a:t>
            </a:r>
            <a:endParaRPr lang="en-US"/>
          </a:p>
        </p:txBody>
      </p:sp>
      <p:sp>
        <p:nvSpPr>
          <p:cNvPr id="4" name="Content Placeholder 3">
            <a:extLst>
              <a:ext uri="{FF2B5EF4-FFF2-40B4-BE49-F238E27FC236}">
                <a16:creationId xmlns:a16="http://schemas.microsoft.com/office/drawing/2014/main" id="{240FCD2E-FB0E-4D03-B17E-745DCBA018EA}"/>
              </a:ext>
            </a:extLst>
          </p:cNvPr>
          <p:cNvSpPr>
            <a:spLocks noGrp="1"/>
          </p:cNvSpPr>
          <p:nvPr>
            <p:ph sz="half" idx="2"/>
          </p:nvPr>
        </p:nvSpPr>
        <p:spPr>
          <a:xfrm>
            <a:off x="6413771" y="2420755"/>
            <a:ext cx="4645152" cy="3441520"/>
          </a:xfrm>
        </p:spPr>
        <p:txBody>
          <a:bodyPr vert="horz" lIns="91440" tIns="45720" rIns="91440" bIns="45720" rtlCol="0" anchor="t">
            <a:normAutofit fontScale="55000" lnSpcReduction="20000"/>
          </a:bodyPr>
          <a:lstStyle/>
          <a:p>
            <a:r>
              <a:rPr lang="en-US" dirty="0">
                <a:ea typeface="+mn-lt"/>
                <a:cs typeface="+mn-lt"/>
              </a:rPr>
              <a:t>   </a:t>
            </a:r>
            <a:r>
              <a:rPr lang="en-US" b="1" dirty="0">
                <a:ea typeface="+mn-lt"/>
                <a:cs typeface="+mn-lt"/>
              </a:rPr>
              <a:t>COGNTIVE: XXX</a:t>
            </a:r>
            <a:r>
              <a:rPr lang="en-US" dirty="0">
                <a:ea typeface="+mn-lt"/>
                <a:cs typeface="+mn-lt"/>
              </a:rPr>
              <a:t> attempts to start toy if he or she has seen some else make it work. He places a small object in small containers (raisin into a small bottle). He imitates scribbling.  XXX demonstrates appropriate use of everyday items (pretend drinking from a cup). He combines two relates objects during play (bowl and spoon, brush to doll’s hair). </a:t>
            </a:r>
          </a:p>
          <a:p>
            <a:r>
              <a:rPr lang="en-US" dirty="0">
                <a:ea typeface="+mn-lt"/>
                <a:cs typeface="+mn-lt"/>
              </a:rPr>
              <a:t>  </a:t>
            </a:r>
            <a:r>
              <a:rPr lang="en-US" b="1" dirty="0">
                <a:ea typeface="+mn-lt"/>
                <a:cs typeface="+mn-lt"/>
              </a:rPr>
              <a:t>RECEPTIVE LANGAUGE:</a:t>
            </a:r>
            <a:r>
              <a:rPr lang="en-US" dirty="0">
                <a:ea typeface="+mn-lt"/>
                <a:cs typeface="+mn-lt"/>
              </a:rPr>
              <a:t> He points to five or more familiar persons, animals, or toys. He indicates yes or no with a head shake or with words. He follows directions about placing one item in and on another. Parent stated that XXX points to more than 6 body parts. He  does not carry out two-step directions. </a:t>
            </a:r>
            <a:endParaRPr lang="en-US"/>
          </a:p>
          <a:p>
            <a:r>
              <a:rPr lang="en-US" dirty="0">
                <a:ea typeface="+mn-lt"/>
                <a:cs typeface="+mn-lt"/>
              </a:rPr>
              <a:t>  </a:t>
            </a:r>
            <a:r>
              <a:rPr lang="en-US" b="1" dirty="0">
                <a:ea typeface="+mn-lt"/>
                <a:cs typeface="+mn-lt"/>
              </a:rPr>
              <a:t>EXPRESSIVE LANGAUGE: </a:t>
            </a:r>
            <a:r>
              <a:rPr lang="en-US" dirty="0">
                <a:ea typeface="+mn-lt"/>
                <a:cs typeface="+mn-lt"/>
              </a:rPr>
              <a:t>He has about 20 words in his vocabulary, but he does not use them all functionally and daily. He says 2-3-word phrases occasionally independently. He may repeat the phrase stated by an adult.  He does not use contractions when he speaks.  XXX does not use facial expressions and body language to demonstrate at least 5 emotions.   </a:t>
            </a:r>
            <a:endParaRPr lang="en-US"/>
          </a:p>
        </p:txBody>
      </p:sp>
      <p:sp>
        <p:nvSpPr>
          <p:cNvPr id="3" name="TextBox 2">
            <a:extLst>
              <a:ext uri="{FF2B5EF4-FFF2-40B4-BE49-F238E27FC236}">
                <a16:creationId xmlns:a16="http://schemas.microsoft.com/office/drawing/2014/main" id="{D6315C2E-5A20-4CEC-8FAF-10CF5E77FCD6}"/>
              </a:ext>
            </a:extLst>
          </p:cNvPr>
          <p:cNvSpPr txBox="1"/>
          <p:nvPr/>
        </p:nvSpPr>
        <p:spPr>
          <a:xfrm>
            <a:off x="141195" y="432546"/>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cap="all" dirty="0">
                <a:solidFill>
                  <a:srgbClr val="7030A0"/>
                </a:solidFill>
              </a:rPr>
              <a:t>EXAMPLES </a:t>
            </a:r>
            <a:endParaRPr lang="en-US" sz="2400" dirty="0">
              <a:solidFill>
                <a:srgbClr val="7030A0"/>
              </a:solidFill>
              <a:ea typeface="+mn-lt"/>
              <a:cs typeface="+mn-lt"/>
            </a:endParaRPr>
          </a:p>
          <a:p>
            <a:pPr algn="l"/>
            <a:endParaRPr lang="en-US" dirty="0">
              <a:solidFill>
                <a:srgbClr val="7030A0"/>
              </a:solidFill>
            </a:endParaRPr>
          </a:p>
        </p:txBody>
      </p:sp>
      <p:sp>
        <p:nvSpPr>
          <p:cNvPr id="9" name="TextBox 8">
            <a:extLst>
              <a:ext uri="{FF2B5EF4-FFF2-40B4-BE49-F238E27FC236}">
                <a16:creationId xmlns:a16="http://schemas.microsoft.com/office/drawing/2014/main" id="{DCC5C6E5-610F-4AD9-80E7-55F4B33B86B9}"/>
              </a:ext>
            </a:extLst>
          </p:cNvPr>
          <p:cNvSpPr txBox="1"/>
          <p:nvPr/>
        </p:nvSpPr>
        <p:spPr>
          <a:xfrm>
            <a:off x="7242922" y="1953746"/>
            <a:ext cx="28552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7030A0"/>
                </a:solidFill>
              </a:rPr>
              <a:t>Mini Summary per Domain</a:t>
            </a:r>
          </a:p>
        </p:txBody>
      </p:sp>
      <p:sp>
        <p:nvSpPr>
          <p:cNvPr id="10" name="TextBox 9">
            <a:extLst>
              <a:ext uri="{FF2B5EF4-FFF2-40B4-BE49-F238E27FC236}">
                <a16:creationId xmlns:a16="http://schemas.microsoft.com/office/drawing/2014/main" id="{69F9CA7C-5DE0-4C88-AC03-535732051103}"/>
              </a:ext>
            </a:extLst>
          </p:cNvPr>
          <p:cNvSpPr txBox="1"/>
          <p:nvPr/>
        </p:nvSpPr>
        <p:spPr>
          <a:xfrm>
            <a:off x="9408459" y="331693"/>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cap="all" dirty="0">
                <a:solidFill>
                  <a:srgbClr val="7030A0"/>
                </a:solidFill>
              </a:rPr>
              <a:t>EXAMPLES </a:t>
            </a:r>
            <a:endParaRPr lang="en-US" sz="2400" dirty="0">
              <a:solidFill>
                <a:srgbClr val="7030A0"/>
              </a:solidFill>
              <a:ea typeface="+mn-lt"/>
              <a:cs typeface="+mn-lt"/>
            </a:endParaRPr>
          </a:p>
          <a:p>
            <a:pPr algn="l"/>
            <a:endParaRPr lang="en-US" dirty="0">
              <a:solidFill>
                <a:srgbClr val="7030A0"/>
              </a:solidFill>
            </a:endParaRPr>
          </a:p>
        </p:txBody>
      </p:sp>
      <p:sp>
        <p:nvSpPr>
          <p:cNvPr id="12" name="Content Placeholder 11">
            <a:extLst>
              <a:ext uri="{FF2B5EF4-FFF2-40B4-BE49-F238E27FC236}">
                <a16:creationId xmlns:a16="http://schemas.microsoft.com/office/drawing/2014/main" id="{2E8CBB24-11C3-48F5-91FD-AD4BD3008EA3}"/>
              </a:ext>
            </a:extLst>
          </p:cNvPr>
          <p:cNvSpPr>
            <a:spLocks noGrp="1"/>
          </p:cNvSpPr>
          <p:nvPr>
            <p:ph sz="half" idx="1"/>
          </p:nvPr>
        </p:nvSpPr>
        <p:spPr>
          <a:xfrm>
            <a:off x="550861" y="2010878"/>
            <a:ext cx="5541622" cy="3448595"/>
          </a:xfrm>
        </p:spPr>
        <p:txBody>
          <a:bodyPr vert="horz" lIns="91440" tIns="45720" rIns="91440" bIns="45720" rtlCol="0" anchor="t">
            <a:noAutofit/>
          </a:bodyPr>
          <a:lstStyle/>
          <a:p>
            <a:pPr marL="0" indent="0">
              <a:buNone/>
            </a:pPr>
            <a:r>
              <a:rPr lang="en-US" sz="1800" dirty="0">
                <a:solidFill>
                  <a:srgbClr val="7030A0"/>
                </a:solidFill>
              </a:rPr>
              <a:t>General Summary of Student performance</a:t>
            </a:r>
          </a:p>
          <a:p>
            <a:pPr marL="0" indent="0">
              <a:buNone/>
            </a:pPr>
            <a:r>
              <a:rPr lang="en-US" sz="1800" dirty="0"/>
              <a:t>According to the DAYC 2, XXX has poor cognitive skills with a 60% delay. XXX has poor receptive language skills with a 42% delay. XXX has below average expressive language skills with a 27% delay.  XXX has average social-emotional skills. XXX has below average cognitive skills with a 45% delay. He has average fine motor skills. XXX has poor adaptive skills with a 42% delay. </a:t>
            </a:r>
            <a:endParaRPr lang="en-US"/>
          </a:p>
        </p:txBody>
      </p:sp>
    </p:spTree>
    <p:extLst>
      <p:ext uri="{BB962C8B-B14F-4D97-AF65-F5344CB8AC3E}">
        <p14:creationId xmlns:p14="http://schemas.microsoft.com/office/powerpoint/2010/main" val="140426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E1AE-F669-4B02-B353-FFF0B44383C5}"/>
              </a:ext>
            </a:extLst>
          </p:cNvPr>
          <p:cNvSpPr>
            <a:spLocks noGrp="1"/>
          </p:cNvSpPr>
          <p:nvPr>
            <p:ph type="title"/>
          </p:nvPr>
        </p:nvSpPr>
        <p:spPr/>
        <p:txBody>
          <a:bodyPr>
            <a:normAutofit fontScale="90000"/>
          </a:bodyPr>
          <a:lstStyle/>
          <a:p>
            <a:pPr algn="ctr">
              <a:lnSpc>
                <a:spcPct val="120000"/>
              </a:lnSpc>
              <a:spcBef>
                <a:spcPts val="1000"/>
              </a:spcBef>
            </a:pPr>
            <a:r>
              <a:rPr lang="en-US" dirty="0"/>
              <a:t>PARTS of a report </a:t>
            </a:r>
            <a:r>
              <a:rPr lang="en-US" dirty="0">
                <a:ea typeface="+mj-lt"/>
                <a:cs typeface="+mj-lt"/>
              </a:rPr>
              <a:t>Part 2:</a:t>
            </a:r>
            <a:r>
              <a:rPr lang="en-US" dirty="0"/>
              <a:t> </a:t>
            </a:r>
            <a:br>
              <a:rPr lang="en-US" dirty="0">
                <a:ea typeface="+mj-lt"/>
                <a:cs typeface="+mj-lt"/>
              </a:rPr>
            </a:br>
            <a:r>
              <a:rPr lang="en-US" dirty="0">
                <a:ea typeface="+mj-lt"/>
                <a:cs typeface="+mj-lt"/>
              </a:rPr>
              <a:t>Summary and Program Recommendations </a:t>
            </a:r>
            <a:r>
              <a:rPr lang="en-US" dirty="0"/>
              <a:t>  </a:t>
            </a:r>
            <a:endParaRPr lang="en-US"/>
          </a:p>
        </p:txBody>
      </p:sp>
      <p:sp>
        <p:nvSpPr>
          <p:cNvPr id="3" name="TextBox 2">
            <a:extLst>
              <a:ext uri="{FF2B5EF4-FFF2-40B4-BE49-F238E27FC236}">
                <a16:creationId xmlns:a16="http://schemas.microsoft.com/office/drawing/2014/main" id="{D6315C2E-5A20-4CEC-8FAF-10CF5E77FCD6}"/>
              </a:ext>
            </a:extLst>
          </p:cNvPr>
          <p:cNvSpPr txBox="1"/>
          <p:nvPr/>
        </p:nvSpPr>
        <p:spPr>
          <a:xfrm>
            <a:off x="141195" y="432546"/>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cap="all" dirty="0">
                <a:solidFill>
                  <a:srgbClr val="7030A0"/>
                </a:solidFill>
              </a:rPr>
              <a:t>EXAMPLES </a:t>
            </a:r>
            <a:endParaRPr lang="en-US" sz="2400" dirty="0">
              <a:solidFill>
                <a:srgbClr val="7030A0"/>
              </a:solidFill>
              <a:ea typeface="+mn-lt"/>
              <a:cs typeface="+mn-lt"/>
            </a:endParaRPr>
          </a:p>
          <a:p>
            <a:pPr algn="l"/>
            <a:endParaRPr lang="en-US" dirty="0">
              <a:solidFill>
                <a:srgbClr val="7030A0"/>
              </a:solidFill>
            </a:endParaRPr>
          </a:p>
        </p:txBody>
      </p:sp>
      <p:sp>
        <p:nvSpPr>
          <p:cNvPr id="9" name="TextBox 8">
            <a:extLst>
              <a:ext uri="{FF2B5EF4-FFF2-40B4-BE49-F238E27FC236}">
                <a16:creationId xmlns:a16="http://schemas.microsoft.com/office/drawing/2014/main" id="{DCC5C6E5-610F-4AD9-80E7-55F4B33B86B9}"/>
              </a:ext>
            </a:extLst>
          </p:cNvPr>
          <p:cNvSpPr txBox="1"/>
          <p:nvPr/>
        </p:nvSpPr>
        <p:spPr>
          <a:xfrm>
            <a:off x="721098" y="2065805"/>
            <a:ext cx="28552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Mini Summary per Domain</a:t>
            </a:r>
          </a:p>
        </p:txBody>
      </p:sp>
      <p:sp>
        <p:nvSpPr>
          <p:cNvPr id="10" name="TextBox 9">
            <a:extLst>
              <a:ext uri="{FF2B5EF4-FFF2-40B4-BE49-F238E27FC236}">
                <a16:creationId xmlns:a16="http://schemas.microsoft.com/office/drawing/2014/main" id="{69F9CA7C-5DE0-4C88-AC03-535732051103}"/>
              </a:ext>
            </a:extLst>
          </p:cNvPr>
          <p:cNvSpPr txBox="1"/>
          <p:nvPr/>
        </p:nvSpPr>
        <p:spPr>
          <a:xfrm>
            <a:off x="9408459" y="331693"/>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cap="all" dirty="0">
                <a:solidFill>
                  <a:srgbClr val="7030A0"/>
                </a:solidFill>
              </a:rPr>
              <a:t>EXAMPLES </a:t>
            </a:r>
            <a:endParaRPr lang="en-US" sz="2400" dirty="0">
              <a:solidFill>
                <a:srgbClr val="7030A0"/>
              </a:solidFill>
              <a:ea typeface="+mn-lt"/>
              <a:cs typeface="+mn-lt"/>
            </a:endParaRPr>
          </a:p>
          <a:p>
            <a:pPr algn="l"/>
            <a:endParaRPr lang="en-US" dirty="0">
              <a:solidFill>
                <a:srgbClr val="7030A0"/>
              </a:solidFill>
            </a:endParaRPr>
          </a:p>
        </p:txBody>
      </p:sp>
      <p:sp>
        <p:nvSpPr>
          <p:cNvPr id="6" name="Content Placeholder 5">
            <a:extLst>
              <a:ext uri="{FF2B5EF4-FFF2-40B4-BE49-F238E27FC236}">
                <a16:creationId xmlns:a16="http://schemas.microsoft.com/office/drawing/2014/main" id="{8A4BCA65-DC6A-429A-BA65-B147A80ADE83}"/>
              </a:ext>
            </a:extLst>
          </p:cNvPr>
          <p:cNvSpPr>
            <a:spLocks noGrp="1"/>
          </p:cNvSpPr>
          <p:nvPr>
            <p:ph sz="half" idx="1"/>
          </p:nvPr>
        </p:nvSpPr>
        <p:spPr>
          <a:xfrm>
            <a:off x="1391302" y="2672024"/>
            <a:ext cx="7413004" cy="3437390"/>
          </a:xfrm>
        </p:spPr>
        <p:txBody>
          <a:bodyPr vert="horz" lIns="91440" tIns="45720" rIns="91440" bIns="45720" rtlCol="0" anchor="t">
            <a:normAutofit fontScale="62500" lnSpcReduction="20000"/>
          </a:bodyPr>
          <a:lstStyle/>
          <a:p>
            <a:r>
              <a:rPr lang="en-US" b="1" dirty="0">
                <a:ea typeface="+mn-lt"/>
                <a:cs typeface="+mn-lt"/>
              </a:rPr>
              <a:t>SOCIAL-EMOTIONAL: </a:t>
            </a:r>
            <a:r>
              <a:rPr lang="en-US" dirty="0">
                <a:ea typeface="+mn-lt"/>
                <a:cs typeface="+mn-lt"/>
              </a:rPr>
              <a:t>He has limited eye contact.  He sometimes remains calm when small requests denied. XXX changes to a new activity when he wants to do so.  If he is redirected, he cries to go back to his old activity.  XXX does not volunteer to help with household chores. </a:t>
            </a:r>
            <a:endParaRPr lang="en-US" dirty="0"/>
          </a:p>
          <a:p>
            <a:r>
              <a:rPr lang="en-US" b="1" dirty="0">
                <a:ea typeface="+mn-lt"/>
                <a:cs typeface="+mn-lt"/>
              </a:rPr>
              <a:t> </a:t>
            </a:r>
            <a:r>
              <a:rPr lang="en-US" dirty="0">
                <a:ea typeface="+mn-lt"/>
                <a:cs typeface="+mn-lt"/>
              </a:rPr>
              <a:t> </a:t>
            </a:r>
            <a:r>
              <a:rPr lang="en-US" b="1" dirty="0">
                <a:ea typeface="+mn-lt"/>
                <a:cs typeface="+mn-lt"/>
              </a:rPr>
              <a:t>GROSS MOTOR: </a:t>
            </a:r>
            <a:r>
              <a:rPr lang="en-US" dirty="0">
                <a:ea typeface="+mn-lt"/>
                <a:cs typeface="+mn-lt"/>
              </a:rPr>
              <a:t>When XXX threw a ball, he threw it up.  He did not throw it near the intended receiver.  XXX does not  catch a ball thrown to him.  He kicks a ball in a stationary and a moving position.  XXX squats during play. Parent stated that XXX often falls when he is running.  </a:t>
            </a:r>
            <a:endParaRPr lang="en-US" dirty="0"/>
          </a:p>
          <a:p>
            <a:r>
              <a:rPr lang="en-US" dirty="0">
                <a:ea typeface="+mn-lt"/>
                <a:cs typeface="+mn-lt"/>
              </a:rPr>
              <a:t>  </a:t>
            </a:r>
            <a:r>
              <a:rPr lang="en-US" b="1" dirty="0">
                <a:ea typeface="+mn-lt"/>
                <a:cs typeface="+mn-lt"/>
              </a:rPr>
              <a:t>FINE MOTOR: XXX</a:t>
            </a:r>
            <a:r>
              <a:rPr lang="en-US" dirty="0">
                <a:ea typeface="+mn-lt"/>
                <a:cs typeface="+mn-lt"/>
              </a:rPr>
              <a:t> scribbles when given a writing utensil.  He holds it with a fist and with a tripod hold.  XXX enjoys playing with puzzles and completes most simple puzzles. He has difficulty stacking blocks. Parent stated that he often prefers to line them up. </a:t>
            </a:r>
            <a:endParaRPr lang="en-US"/>
          </a:p>
          <a:p>
            <a:r>
              <a:rPr lang="en-US" dirty="0">
                <a:ea typeface="+mn-lt"/>
                <a:cs typeface="+mn-lt"/>
              </a:rPr>
              <a:t>  </a:t>
            </a:r>
            <a:r>
              <a:rPr lang="en-US" b="1" dirty="0">
                <a:ea typeface="+mn-lt"/>
                <a:cs typeface="+mn-lt"/>
              </a:rPr>
              <a:t>ADAPTIVE: </a:t>
            </a:r>
            <a:r>
              <a:rPr lang="en-US" dirty="0">
                <a:ea typeface="+mn-lt"/>
                <a:cs typeface="+mn-lt"/>
              </a:rPr>
              <a:t>He recognizes his home when they are nearby.  XXX does not cover his mouth when he coughs or sneezes even with a verbal prompt. He may say please and thank you during the day.  XXX is not toilet trained.  He wears diapers, but he is starting to indicate when he must use the bathroom.  XXX does not request privacy in the bathroom. </a:t>
            </a:r>
            <a:endParaRPr lang="en-US" dirty="0"/>
          </a:p>
        </p:txBody>
      </p:sp>
    </p:spTree>
    <p:extLst>
      <p:ext uri="{BB962C8B-B14F-4D97-AF65-F5344CB8AC3E}">
        <p14:creationId xmlns:p14="http://schemas.microsoft.com/office/powerpoint/2010/main" val="352423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E1AE-F669-4B02-B353-FFF0B44383C5}"/>
              </a:ext>
            </a:extLst>
          </p:cNvPr>
          <p:cNvSpPr>
            <a:spLocks noGrp="1"/>
          </p:cNvSpPr>
          <p:nvPr>
            <p:ph type="title"/>
          </p:nvPr>
        </p:nvSpPr>
        <p:spPr/>
        <p:txBody>
          <a:bodyPr/>
          <a:lstStyle/>
          <a:p>
            <a:pPr algn="ctr"/>
            <a:r>
              <a:rPr lang="en-US" dirty="0"/>
              <a:t>PARTS of a report Part 3: </a:t>
            </a:r>
            <a:br>
              <a:rPr lang="en-US" dirty="0"/>
            </a:br>
            <a:r>
              <a:rPr lang="en-US" dirty="0"/>
              <a:t> Standard ENDING for every report  </a:t>
            </a:r>
            <a:endParaRPr lang="en-US"/>
          </a:p>
        </p:txBody>
      </p:sp>
      <p:sp>
        <p:nvSpPr>
          <p:cNvPr id="4" name="Content Placeholder 3">
            <a:extLst>
              <a:ext uri="{FF2B5EF4-FFF2-40B4-BE49-F238E27FC236}">
                <a16:creationId xmlns:a16="http://schemas.microsoft.com/office/drawing/2014/main" id="{240FCD2E-FB0E-4D03-B17E-745DCBA018EA}"/>
              </a:ext>
            </a:extLst>
          </p:cNvPr>
          <p:cNvSpPr>
            <a:spLocks noGrp="1"/>
          </p:cNvSpPr>
          <p:nvPr>
            <p:ph sz="half" idx="2"/>
          </p:nvPr>
        </p:nvSpPr>
        <p:spPr>
          <a:xfrm>
            <a:off x="732390" y="1894078"/>
            <a:ext cx="10886827" cy="3755284"/>
          </a:xfrm>
        </p:spPr>
        <p:txBody>
          <a:bodyPr vert="horz" lIns="91440" tIns="45720" rIns="91440" bIns="45720" rtlCol="0" anchor="t">
            <a:noAutofit/>
          </a:bodyPr>
          <a:lstStyle/>
          <a:p>
            <a:pPr marL="0" indent="0">
              <a:buNone/>
            </a:pPr>
            <a:r>
              <a:rPr lang="en-US" sz="1600" dirty="0">
                <a:ea typeface="+mn-lt"/>
                <a:cs typeface="+mn-lt"/>
              </a:rPr>
              <a:t>Final recommendations for services XXX will be made at CPSE meeting in consultation with the parents to determine eligibility.  The results of the assessment were fully shared and discussed with the parent at the completion of the evaluation process.  The evaluator shared clinical findings and answered the parent’s concern regarding the evaluation. </a:t>
            </a:r>
            <a:endParaRPr lang="en-US" sz="1600"/>
          </a:p>
          <a:p>
            <a:pPr marL="0" indent="0">
              <a:buNone/>
            </a:pPr>
            <a:r>
              <a:rPr lang="en-US" sz="1600" dirty="0">
                <a:ea typeface="+mn-lt"/>
                <a:cs typeface="+mn-lt"/>
              </a:rPr>
              <a:t> I, hereby certify that I personally evaluated the above-named child, employed age-appropriate instruments and procedures as well as informed clinical opinion. I further certify that the findings in this report are an accurate representation of the child’s level of functioning at the time of my assessment. </a:t>
            </a:r>
          </a:p>
          <a:p>
            <a:pPr>
              <a:buNone/>
            </a:pPr>
            <a:r>
              <a:rPr lang="en-US" sz="1600" dirty="0">
                <a:ea typeface="+mn-lt"/>
                <a:cs typeface="+mn-lt"/>
              </a:rPr>
              <a:t>Your Full Name, Degree (</a:t>
            </a:r>
            <a:r>
              <a:rPr lang="en-US" sz="1600" dirty="0" err="1">
                <a:ea typeface="+mn-lt"/>
                <a:cs typeface="+mn-lt"/>
              </a:rPr>
              <a:t>ex:MSEd</a:t>
            </a:r>
            <a:r>
              <a:rPr lang="en-US" sz="1600" dirty="0">
                <a:ea typeface="+mn-lt"/>
                <a:cs typeface="+mn-lt"/>
              </a:rPr>
              <a:t> b-2) </a:t>
            </a:r>
          </a:p>
          <a:p>
            <a:pPr>
              <a:buNone/>
            </a:pPr>
            <a:r>
              <a:rPr lang="en-US" sz="1600" dirty="0">
                <a:ea typeface="+mn-lt"/>
                <a:cs typeface="+mn-lt"/>
              </a:rPr>
              <a:t>SEIT Teacher </a:t>
            </a:r>
            <a:endParaRPr lang="en-US" sz="1600" dirty="0"/>
          </a:p>
          <a:p>
            <a:pPr>
              <a:buNone/>
            </a:pPr>
            <a:r>
              <a:rPr lang="en-US" sz="1600" dirty="0">
                <a:ea typeface="+mn-lt"/>
                <a:cs typeface="+mn-lt"/>
              </a:rPr>
              <a:t>NYS Special Educational Teacher </a:t>
            </a:r>
            <a:endParaRPr lang="en-US" sz="1600"/>
          </a:p>
          <a:p>
            <a:pPr marL="0" indent="0">
              <a:buNone/>
            </a:pPr>
            <a:r>
              <a:rPr lang="en-US" sz="1600" dirty="0">
                <a:ea typeface="+mn-lt"/>
                <a:cs typeface="+mn-lt"/>
              </a:rPr>
              <a:t>Certified in Special Education/Early Childhood Education Birth to Grade 2 </a:t>
            </a:r>
            <a:endParaRPr lang="en-US" sz="1600"/>
          </a:p>
          <a:p>
            <a:pPr marL="0" indent="0">
              <a:buNone/>
            </a:pPr>
            <a:endParaRPr lang="en-US" dirty="0">
              <a:ea typeface="+mn-lt"/>
              <a:cs typeface="+mn-lt"/>
            </a:endParaRPr>
          </a:p>
        </p:txBody>
      </p:sp>
    </p:spTree>
    <p:extLst>
      <p:ext uri="{BB962C8B-B14F-4D97-AF65-F5344CB8AC3E}">
        <p14:creationId xmlns:p14="http://schemas.microsoft.com/office/powerpoint/2010/main" val="174036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4" name="Picture 33">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39">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4" name="Group 43">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45" name="Rectangle 44">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83480BC-9D93-4970-B57C-37C781C4B9D2}"/>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dirty="0">
                <a:solidFill>
                  <a:schemeClr val="tx2"/>
                </a:solidFill>
              </a:rPr>
              <a:t>CREATING THE SMART IEP</a:t>
            </a:r>
          </a:p>
        </p:txBody>
      </p:sp>
      <p:sp>
        <p:nvSpPr>
          <p:cNvPr id="4" name="Text Placeholder 3">
            <a:extLst>
              <a:ext uri="{FF2B5EF4-FFF2-40B4-BE49-F238E27FC236}">
                <a16:creationId xmlns:a16="http://schemas.microsoft.com/office/drawing/2014/main" id="{ABCA6EB9-D07E-4522-ACEB-FCCB11EE51DD}"/>
              </a:ext>
            </a:extLst>
          </p:cNvPr>
          <p:cNvSpPr>
            <a:spLocks noGrp="1"/>
          </p:cNvSpPr>
          <p:nvPr>
            <p:ph type="body" sz="half" idx="2"/>
          </p:nvPr>
        </p:nvSpPr>
        <p:spPr>
          <a:xfrm>
            <a:off x="2417779" y="4427183"/>
            <a:ext cx="7379502" cy="522928"/>
          </a:xfrm>
        </p:spPr>
        <p:txBody>
          <a:bodyPr vert="horz" lIns="91440" tIns="91440" rIns="91440" bIns="91440" rtlCol="0" anchor="t">
            <a:normAutofit/>
          </a:bodyPr>
          <a:lstStyle/>
          <a:p>
            <a:pPr algn="ctr"/>
            <a:r>
              <a:rPr lang="en-US" cap="all" dirty="0">
                <a:solidFill>
                  <a:srgbClr val="000000"/>
                </a:solidFill>
              </a:rPr>
              <a:t>The TOOL NEEDED TO HELP THE CHILD MOVE FORWARD </a:t>
            </a:r>
          </a:p>
        </p:txBody>
      </p:sp>
      <p:cxnSp>
        <p:nvCxnSpPr>
          <p:cNvPr id="48" name="Straight Connector 47">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2" name="Picture 51">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47176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42">
            <a:extLst>
              <a:ext uri="{FF2B5EF4-FFF2-40B4-BE49-F238E27FC236}">
                <a16:creationId xmlns:a16="http://schemas.microsoft.com/office/drawing/2014/main" id="{2FAC8C30-93FA-4F99-80C4-C952D83A4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2" name="Picture 44">
            <a:extLst>
              <a:ext uri="{FF2B5EF4-FFF2-40B4-BE49-F238E27FC236}">
                <a16:creationId xmlns:a16="http://schemas.microsoft.com/office/drawing/2014/main" id="{F3ACDE2A-6BC1-4786-87B1-F7DA35351E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6">
            <a:extLst>
              <a:ext uri="{FF2B5EF4-FFF2-40B4-BE49-F238E27FC236}">
                <a16:creationId xmlns:a16="http://schemas.microsoft.com/office/drawing/2014/main" id="{0A2CC8B5-9886-4AFA-BE09-6178A4ED30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46" name="Rectangle 48">
            <a:extLst>
              <a:ext uri="{FF2B5EF4-FFF2-40B4-BE49-F238E27FC236}">
                <a16:creationId xmlns:a16="http://schemas.microsoft.com/office/drawing/2014/main" id="{B94CE516-C725-4D29-AA32-F729A7A86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C31D6CD-3D20-4ADC-8A45-9ED56381F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0992"/>
            <a:ext cx="5130800" cy="5570753"/>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a:extLst>
              <a:ext uri="{FF2B5EF4-FFF2-40B4-BE49-F238E27FC236}">
                <a16:creationId xmlns:a16="http://schemas.microsoft.com/office/drawing/2014/main" id="{3BB7BC20-6193-4EB8-AC17-991070B801EE}"/>
              </a:ext>
            </a:extLst>
          </p:cNvPr>
          <p:cNvPicPr>
            <a:picLocks noChangeAspect="1"/>
          </p:cNvPicPr>
          <p:nvPr/>
        </p:nvPicPr>
        <p:blipFill>
          <a:blip r:embed="rId3"/>
          <a:stretch>
            <a:fillRect/>
          </a:stretch>
        </p:blipFill>
        <p:spPr>
          <a:xfrm>
            <a:off x="1164802" y="801859"/>
            <a:ext cx="4080255" cy="5243939"/>
          </a:xfrm>
          <a:prstGeom prst="rect">
            <a:avLst/>
          </a:prstGeom>
        </p:spPr>
      </p:pic>
      <p:sp>
        <p:nvSpPr>
          <p:cNvPr id="48" name="Rectangle 52">
            <a:extLst>
              <a:ext uri="{FF2B5EF4-FFF2-40B4-BE49-F238E27FC236}">
                <a16:creationId xmlns:a16="http://schemas.microsoft.com/office/drawing/2014/main" id="{C7153DDC-19A1-4FDA-979B-54CB234A9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0527" y="640992"/>
            <a:ext cx="5139475" cy="5567965"/>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Table&#10;&#10;Description automatically generated">
            <a:extLst>
              <a:ext uri="{FF2B5EF4-FFF2-40B4-BE49-F238E27FC236}">
                <a16:creationId xmlns:a16="http://schemas.microsoft.com/office/drawing/2014/main" id="{156D3D08-4988-4EBC-86A2-F7DC26F54559}"/>
              </a:ext>
            </a:extLst>
          </p:cNvPr>
          <p:cNvPicPr>
            <a:picLocks noGrp="1" noChangeAspect="1"/>
          </p:cNvPicPr>
          <p:nvPr>
            <p:ph type="pic" idx="1"/>
          </p:nvPr>
        </p:nvPicPr>
        <p:blipFill rotWithShape="1">
          <a:blip r:embed="rId4"/>
          <a:srcRect l="14653" r="14653"/>
          <a:stretch/>
        </p:blipFill>
        <p:spPr>
          <a:xfrm>
            <a:off x="7100940" y="801859"/>
            <a:ext cx="3784383" cy="5243939"/>
          </a:xfrm>
          <a:prstGeom prst="rect">
            <a:avLst/>
          </a:prstGeom>
        </p:spPr>
      </p:pic>
      <p:sp>
        <p:nvSpPr>
          <p:cNvPr id="11" name="TextBox 10">
            <a:extLst>
              <a:ext uri="{FF2B5EF4-FFF2-40B4-BE49-F238E27FC236}">
                <a16:creationId xmlns:a16="http://schemas.microsoft.com/office/drawing/2014/main" id="{1DD2482E-8BA8-49A5-A2F0-D987FA244F77}"/>
              </a:ext>
            </a:extLst>
          </p:cNvPr>
          <p:cNvSpPr txBox="1"/>
          <p:nvPr/>
        </p:nvSpPr>
        <p:spPr>
          <a:xfrm>
            <a:off x="2118851" y="656302"/>
            <a:ext cx="2743200" cy="369332"/>
          </a:xfrm>
          <a:prstGeom prst="rect">
            <a:avLst/>
          </a:prstGeom>
          <a:solidFill>
            <a:srgbClr val="FF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OVERVIEW of DAYC-2</a:t>
            </a:r>
          </a:p>
        </p:txBody>
      </p:sp>
      <p:sp>
        <p:nvSpPr>
          <p:cNvPr id="13" name="TextBox 12">
            <a:extLst>
              <a:ext uri="{FF2B5EF4-FFF2-40B4-BE49-F238E27FC236}">
                <a16:creationId xmlns:a16="http://schemas.microsoft.com/office/drawing/2014/main" id="{EFE7D487-E859-4548-8C2D-609E70EEFDA1}"/>
              </a:ext>
            </a:extLst>
          </p:cNvPr>
          <p:cNvSpPr txBox="1"/>
          <p:nvPr/>
        </p:nvSpPr>
        <p:spPr>
          <a:xfrm>
            <a:off x="8529792" y="1020404"/>
            <a:ext cx="28538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Understanding the DAYC-2 </a:t>
            </a:r>
          </a:p>
        </p:txBody>
      </p:sp>
      <p:sp>
        <p:nvSpPr>
          <p:cNvPr id="52" name="TextBox 51">
            <a:extLst>
              <a:ext uri="{FF2B5EF4-FFF2-40B4-BE49-F238E27FC236}">
                <a16:creationId xmlns:a16="http://schemas.microsoft.com/office/drawing/2014/main" id="{151A6998-A07C-4C94-8B15-59D03A5E0A5B}"/>
              </a:ext>
            </a:extLst>
          </p:cNvPr>
          <p:cNvSpPr txBox="1"/>
          <p:nvPr/>
        </p:nvSpPr>
        <p:spPr>
          <a:xfrm>
            <a:off x="8824758" y="208966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70C0"/>
                </a:solidFill>
              </a:rPr>
              <a:t>Administering the DAYC-2 </a:t>
            </a:r>
          </a:p>
        </p:txBody>
      </p:sp>
      <p:sp>
        <p:nvSpPr>
          <p:cNvPr id="54" name="TextBox 53">
            <a:extLst>
              <a:ext uri="{FF2B5EF4-FFF2-40B4-BE49-F238E27FC236}">
                <a16:creationId xmlns:a16="http://schemas.microsoft.com/office/drawing/2014/main" id="{DEC5529C-2E59-4166-B0FF-44B31534FF9C}"/>
              </a:ext>
            </a:extLst>
          </p:cNvPr>
          <p:cNvSpPr txBox="1"/>
          <p:nvPr/>
        </p:nvSpPr>
        <p:spPr>
          <a:xfrm>
            <a:off x="9070565" y="335556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7030A0"/>
                </a:solidFill>
              </a:rPr>
              <a:t>Scoring the DAYC-2</a:t>
            </a:r>
          </a:p>
        </p:txBody>
      </p:sp>
    </p:spTree>
    <p:extLst>
      <p:ext uri="{BB962C8B-B14F-4D97-AF65-F5344CB8AC3E}">
        <p14:creationId xmlns:p14="http://schemas.microsoft.com/office/powerpoint/2010/main" val="370186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B47E1AE-F669-4B02-B353-FFF0B44383C5}"/>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sz="2500"/>
              <a:t>IEP: PURPOSE AND REQUIRED COMPONENTS </a:t>
            </a:r>
          </a:p>
        </p:txBody>
      </p:sp>
      <p:sp>
        <p:nvSpPr>
          <p:cNvPr id="21" name="Rectangle 20">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a:extLst>
              <a:ext uri="{FF2B5EF4-FFF2-40B4-BE49-F238E27FC236}">
                <a16:creationId xmlns:a16="http://schemas.microsoft.com/office/drawing/2014/main" id="{240FCD2E-FB0E-4D03-B17E-745DCBA018EA}"/>
              </a:ext>
            </a:extLst>
          </p:cNvPr>
          <p:cNvSpPr>
            <a:spLocks noGrp="1"/>
          </p:cNvSpPr>
          <p:nvPr>
            <p:ph sz="half" idx="2"/>
          </p:nvPr>
        </p:nvSpPr>
        <p:spPr>
          <a:xfrm>
            <a:off x="1451581" y="2015732"/>
            <a:ext cx="4172212" cy="3450613"/>
          </a:xfrm>
        </p:spPr>
        <p:txBody>
          <a:bodyPr vert="horz" lIns="91440" tIns="45720" rIns="91440" bIns="45720" rtlCol="0" anchor="t">
            <a:normAutofit/>
          </a:bodyPr>
          <a:lstStyle/>
          <a:p>
            <a:pPr marL="0">
              <a:lnSpc>
                <a:spcPct val="110000"/>
              </a:lnSpc>
            </a:pPr>
            <a:r>
              <a:rPr lang="en-US"/>
              <a:t>Individuals with Disabilities Education Act - 2004 (IDEA) requires a student’s IEP to include a description of the student’s progress toward his/hers annual goals, the method(s) used for measuring the students progress, and when parents can expect to receive periodic progress reports outlining their student’s goals and progress thus far. </a:t>
            </a:r>
          </a:p>
          <a:p>
            <a:pPr marL="0">
              <a:lnSpc>
                <a:spcPct val="110000"/>
              </a:lnSpc>
            </a:pPr>
            <a:endParaRPr lang="en-US"/>
          </a:p>
          <a:p>
            <a:pPr marL="0">
              <a:lnSpc>
                <a:spcPct val="110000"/>
              </a:lnSpc>
            </a:pPr>
            <a:endParaRPr lang="en-US"/>
          </a:p>
        </p:txBody>
      </p:sp>
      <p:pic>
        <p:nvPicPr>
          <p:cNvPr id="3" name="Picture 4">
            <a:extLst>
              <a:ext uri="{FF2B5EF4-FFF2-40B4-BE49-F238E27FC236}">
                <a16:creationId xmlns:a16="http://schemas.microsoft.com/office/drawing/2014/main" id="{26A257CC-2E9C-4403-9DEC-DAADABA2286B}"/>
              </a:ext>
            </a:extLst>
          </p:cNvPr>
          <p:cNvPicPr>
            <a:picLocks noChangeAspect="1"/>
          </p:cNvPicPr>
          <p:nvPr/>
        </p:nvPicPr>
        <p:blipFill>
          <a:blip r:embed="rId3"/>
          <a:stretch>
            <a:fillRect/>
          </a:stretch>
        </p:blipFill>
        <p:spPr>
          <a:xfrm>
            <a:off x="6094411" y="1585826"/>
            <a:ext cx="4960442" cy="3100276"/>
          </a:xfrm>
          <a:prstGeom prst="rect">
            <a:avLst/>
          </a:prstGeom>
        </p:spPr>
      </p:pic>
      <p:pic>
        <p:nvPicPr>
          <p:cNvPr id="23" name="Picture 22">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65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1" name="Rectangle 2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3" name="Picture 3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7" name="Straight Connector 3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1" name="Rectangle 37">
            <a:extLst>
              <a:ext uri="{FF2B5EF4-FFF2-40B4-BE49-F238E27FC236}">
                <a16:creationId xmlns:a16="http://schemas.microsoft.com/office/drawing/2014/main" id="{152A018C-865F-463F-944D-5C2ED23C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39">
            <a:extLst>
              <a:ext uri="{FF2B5EF4-FFF2-40B4-BE49-F238E27FC236}">
                <a16:creationId xmlns:a16="http://schemas.microsoft.com/office/drawing/2014/main" id="{F738849B-C66C-41F3-80F9-277CCD95F9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495610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B47E1AE-F669-4B02-B353-FFF0B44383C5}"/>
              </a:ext>
            </a:extLst>
          </p:cNvPr>
          <p:cNvSpPr>
            <a:spLocks noGrp="1"/>
          </p:cNvSpPr>
          <p:nvPr>
            <p:ph type="title"/>
          </p:nvPr>
        </p:nvSpPr>
        <p:spPr>
          <a:xfrm>
            <a:off x="1451581" y="804520"/>
            <a:ext cx="4958419" cy="1049235"/>
          </a:xfrm>
        </p:spPr>
        <p:txBody>
          <a:bodyPr vert="horz" lIns="91440" tIns="45720" rIns="91440" bIns="45720" rtlCol="0" anchor="t">
            <a:normAutofit/>
          </a:bodyPr>
          <a:lstStyle/>
          <a:p>
            <a:r>
              <a:rPr lang="en-US" sz="3000"/>
              <a:t>IEP: PURPOSE AND REQUIRED COMPONENTS </a:t>
            </a:r>
          </a:p>
        </p:txBody>
      </p:sp>
      <p:sp>
        <p:nvSpPr>
          <p:cNvPr id="53" name="Rectangle 41">
            <a:extLst>
              <a:ext uri="{FF2B5EF4-FFF2-40B4-BE49-F238E27FC236}">
                <a16:creationId xmlns:a16="http://schemas.microsoft.com/office/drawing/2014/main" id="{7E07FF13-A7EB-4465-B3A3-E8B26C048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a:extLst>
              <a:ext uri="{FF2B5EF4-FFF2-40B4-BE49-F238E27FC236}">
                <a16:creationId xmlns:a16="http://schemas.microsoft.com/office/drawing/2014/main" id="{240FCD2E-FB0E-4D03-B17E-745DCBA018EA}"/>
              </a:ext>
            </a:extLst>
          </p:cNvPr>
          <p:cNvSpPr>
            <a:spLocks noGrp="1"/>
          </p:cNvSpPr>
          <p:nvPr>
            <p:ph sz="half" idx="2"/>
          </p:nvPr>
        </p:nvSpPr>
        <p:spPr>
          <a:xfrm>
            <a:off x="1451581" y="2015732"/>
            <a:ext cx="4958419" cy="3450613"/>
          </a:xfrm>
        </p:spPr>
        <p:txBody>
          <a:bodyPr vert="horz" lIns="91440" tIns="45720" rIns="91440" bIns="45720" rtlCol="0" anchor="t">
            <a:normAutofit/>
          </a:bodyPr>
          <a:lstStyle/>
          <a:p>
            <a:pPr marL="0"/>
            <a:endParaRPr lang="en-US"/>
          </a:p>
          <a:p>
            <a:pPr marL="0"/>
            <a:endParaRPr lang="en-US"/>
          </a:p>
          <a:p>
            <a:pPr marL="0"/>
            <a:endParaRPr lang="en-US"/>
          </a:p>
        </p:txBody>
      </p:sp>
      <p:grpSp>
        <p:nvGrpSpPr>
          <p:cNvPr id="54" name="Group 43">
            <a:extLst>
              <a:ext uri="{FF2B5EF4-FFF2-40B4-BE49-F238E27FC236}">
                <a16:creationId xmlns:a16="http://schemas.microsoft.com/office/drawing/2014/main" id="{408AC817-B4B8-429C-B507-074E447CCF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85125" y="583365"/>
            <a:chExt cx="4652668" cy="5181928"/>
          </a:xfrm>
        </p:grpSpPr>
        <p:sp>
          <p:nvSpPr>
            <p:cNvPr id="45" name="Rectangle 44">
              <a:extLst>
                <a:ext uri="{FF2B5EF4-FFF2-40B4-BE49-F238E27FC236}">
                  <a16:creationId xmlns:a16="http://schemas.microsoft.com/office/drawing/2014/main" id="{550B18D8-C579-42C4-80E7-118866B9D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85125" y="583365"/>
              <a:ext cx="4652668"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45">
              <a:extLst>
                <a:ext uri="{FF2B5EF4-FFF2-40B4-BE49-F238E27FC236}">
                  <a16:creationId xmlns:a16="http://schemas.microsoft.com/office/drawing/2014/main" id="{9058F23F-80CD-4CDB-9817-D85CAA982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25358" y="915807"/>
              <a:ext cx="400124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5" descr="A picture containing text, queen, vector graphics&#10;&#10;Description automatically generated">
            <a:extLst>
              <a:ext uri="{FF2B5EF4-FFF2-40B4-BE49-F238E27FC236}">
                <a16:creationId xmlns:a16="http://schemas.microsoft.com/office/drawing/2014/main" id="{AC2B785D-3B0A-4EE5-902F-C0A8A7272BC6}"/>
              </a:ext>
            </a:extLst>
          </p:cNvPr>
          <p:cNvPicPr>
            <a:picLocks noChangeAspect="1"/>
          </p:cNvPicPr>
          <p:nvPr/>
        </p:nvPicPr>
        <p:blipFill rotWithShape="1">
          <a:blip r:embed="rId3"/>
          <a:srcRect l="6953" r="3906" b="-4"/>
          <a:stretch/>
        </p:blipFill>
        <p:spPr>
          <a:xfrm>
            <a:off x="7555450" y="1116345"/>
            <a:ext cx="3360025" cy="3866172"/>
          </a:xfrm>
          <a:prstGeom prst="rect">
            <a:avLst/>
          </a:prstGeom>
        </p:spPr>
      </p:pic>
      <p:pic>
        <p:nvPicPr>
          <p:cNvPr id="56" name="Picture 47">
            <a:extLst>
              <a:ext uri="{FF2B5EF4-FFF2-40B4-BE49-F238E27FC236}">
                <a16:creationId xmlns:a16="http://schemas.microsoft.com/office/drawing/2014/main" id="{63325370-A7EA-4294-B4F2-3282DB3DFD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7" name="Straight Connector 49">
            <a:extLst>
              <a:ext uri="{FF2B5EF4-FFF2-40B4-BE49-F238E27FC236}">
                <a16:creationId xmlns:a16="http://schemas.microsoft.com/office/drawing/2014/main" id="{BC3070B6-C738-4874-9F3C-09E5E6855E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B73AB4D-261B-4E94-A0B7-D0E20E640271}"/>
              </a:ext>
            </a:extLst>
          </p:cNvPr>
          <p:cNvSpPr txBox="1"/>
          <p:nvPr/>
        </p:nvSpPr>
        <p:spPr>
          <a:xfrm>
            <a:off x="447368" y="2512141"/>
            <a:ext cx="5545392" cy="1224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The IEP puts the stress on individualized.  An IEP is written specifically for the child’s needs. </a:t>
            </a:r>
          </a:p>
        </p:txBody>
      </p:sp>
      <p:pic>
        <p:nvPicPr>
          <p:cNvPr id="7" name="Picture 7" descr="A picture containing text, clipart&#10;&#10;Description automatically generated">
            <a:extLst>
              <a:ext uri="{FF2B5EF4-FFF2-40B4-BE49-F238E27FC236}">
                <a16:creationId xmlns:a16="http://schemas.microsoft.com/office/drawing/2014/main" id="{0F3E721A-0F06-4DED-8523-36826AC6CAA7}"/>
              </a:ext>
            </a:extLst>
          </p:cNvPr>
          <p:cNvPicPr>
            <a:picLocks noChangeAspect="1"/>
          </p:cNvPicPr>
          <p:nvPr/>
        </p:nvPicPr>
        <p:blipFill>
          <a:blip r:embed="rId4"/>
          <a:stretch>
            <a:fillRect/>
          </a:stretch>
        </p:blipFill>
        <p:spPr>
          <a:xfrm>
            <a:off x="3229128" y="3360636"/>
            <a:ext cx="2390775" cy="1857375"/>
          </a:xfrm>
          <a:prstGeom prst="rect">
            <a:avLst/>
          </a:prstGeom>
        </p:spPr>
      </p:pic>
    </p:spTree>
    <p:extLst>
      <p:ext uri="{BB962C8B-B14F-4D97-AF65-F5344CB8AC3E}">
        <p14:creationId xmlns:p14="http://schemas.microsoft.com/office/powerpoint/2010/main" val="3574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1" name="Rectangle 2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3" name="Picture 3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7" name="Straight Connector 3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1" name="Rectangle 37">
            <a:extLst>
              <a:ext uri="{FF2B5EF4-FFF2-40B4-BE49-F238E27FC236}">
                <a16:creationId xmlns:a16="http://schemas.microsoft.com/office/drawing/2014/main" id="{152A018C-865F-463F-944D-5C2ED23C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39">
            <a:extLst>
              <a:ext uri="{FF2B5EF4-FFF2-40B4-BE49-F238E27FC236}">
                <a16:creationId xmlns:a16="http://schemas.microsoft.com/office/drawing/2014/main" id="{F738849B-C66C-41F3-80F9-277CCD95F9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495610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B47E1AE-F669-4B02-B353-FFF0B44383C5}"/>
              </a:ext>
            </a:extLst>
          </p:cNvPr>
          <p:cNvSpPr>
            <a:spLocks noGrp="1"/>
          </p:cNvSpPr>
          <p:nvPr>
            <p:ph type="title"/>
          </p:nvPr>
        </p:nvSpPr>
        <p:spPr>
          <a:xfrm>
            <a:off x="505227" y="804520"/>
            <a:ext cx="5904773" cy="1036945"/>
          </a:xfrm>
        </p:spPr>
        <p:txBody>
          <a:bodyPr vert="horz" lIns="91440" tIns="45720" rIns="91440" bIns="45720" rtlCol="0" anchor="t">
            <a:normAutofit/>
          </a:bodyPr>
          <a:lstStyle/>
          <a:p>
            <a:pPr algn="ctr"/>
            <a:r>
              <a:rPr lang="en-US" sz="3000" dirty="0"/>
              <a:t> What makes up a good IEP?  </a:t>
            </a:r>
            <a:endParaRPr lang="en-US"/>
          </a:p>
        </p:txBody>
      </p:sp>
      <p:sp>
        <p:nvSpPr>
          <p:cNvPr id="53" name="Rectangle 41">
            <a:extLst>
              <a:ext uri="{FF2B5EF4-FFF2-40B4-BE49-F238E27FC236}">
                <a16:creationId xmlns:a16="http://schemas.microsoft.com/office/drawing/2014/main" id="{7E07FF13-A7EB-4465-B3A3-E8B26C048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a:extLst>
              <a:ext uri="{FF2B5EF4-FFF2-40B4-BE49-F238E27FC236}">
                <a16:creationId xmlns:a16="http://schemas.microsoft.com/office/drawing/2014/main" id="{240FCD2E-FB0E-4D03-B17E-745DCBA018EA}"/>
              </a:ext>
            </a:extLst>
          </p:cNvPr>
          <p:cNvSpPr>
            <a:spLocks noGrp="1"/>
          </p:cNvSpPr>
          <p:nvPr>
            <p:ph sz="half" idx="2"/>
          </p:nvPr>
        </p:nvSpPr>
        <p:spPr>
          <a:xfrm>
            <a:off x="1451581" y="2015732"/>
            <a:ext cx="4958419" cy="3450613"/>
          </a:xfrm>
        </p:spPr>
        <p:txBody>
          <a:bodyPr vert="horz" lIns="91440" tIns="45720" rIns="91440" bIns="45720" rtlCol="0" anchor="t">
            <a:normAutofit/>
          </a:bodyPr>
          <a:lstStyle/>
          <a:p>
            <a:pPr marL="0"/>
            <a:endParaRPr lang="en-US"/>
          </a:p>
          <a:p>
            <a:pPr marL="0"/>
            <a:endParaRPr lang="en-US"/>
          </a:p>
          <a:p>
            <a:pPr marL="0"/>
            <a:endParaRPr lang="en-US"/>
          </a:p>
        </p:txBody>
      </p:sp>
      <p:grpSp>
        <p:nvGrpSpPr>
          <p:cNvPr id="54" name="Group 43">
            <a:extLst>
              <a:ext uri="{FF2B5EF4-FFF2-40B4-BE49-F238E27FC236}">
                <a16:creationId xmlns:a16="http://schemas.microsoft.com/office/drawing/2014/main" id="{408AC817-B4B8-429C-B507-074E447CCF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85125" y="583365"/>
            <a:chExt cx="4652668" cy="5181928"/>
          </a:xfrm>
        </p:grpSpPr>
        <p:sp>
          <p:nvSpPr>
            <p:cNvPr id="45" name="Rectangle 44">
              <a:extLst>
                <a:ext uri="{FF2B5EF4-FFF2-40B4-BE49-F238E27FC236}">
                  <a16:creationId xmlns:a16="http://schemas.microsoft.com/office/drawing/2014/main" id="{550B18D8-C579-42C4-80E7-118866B9D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85125" y="583365"/>
              <a:ext cx="4652668"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45">
              <a:extLst>
                <a:ext uri="{FF2B5EF4-FFF2-40B4-BE49-F238E27FC236}">
                  <a16:creationId xmlns:a16="http://schemas.microsoft.com/office/drawing/2014/main" id="{9058F23F-80CD-4CDB-9817-D85CAA982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25358" y="915807"/>
              <a:ext cx="400124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6" name="Picture 47">
            <a:extLst>
              <a:ext uri="{FF2B5EF4-FFF2-40B4-BE49-F238E27FC236}">
                <a16:creationId xmlns:a16="http://schemas.microsoft.com/office/drawing/2014/main" id="{63325370-A7EA-4294-B4F2-3282DB3DFD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7" name="Straight Connector 49">
            <a:extLst>
              <a:ext uri="{FF2B5EF4-FFF2-40B4-BE49-F238E27FC236}">
                <a16:creationId xmlns:a16="http://schemas.microsoft.com/office/drawing/2014/main" id="{BC3070B6-C738-4874-9F3C-09E5E6855E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8" descr="Text, whiteboard&#10;&#10;Description automatically generated">
            <a:extLst>
              <a:ext uri="{FF2B5EF4-FFF2-40B4-BE49-F238E27FC236}">
                <a16:creationId xmlns:a16="http://schemas.microsoft.com/office/drawing/2014/main" id="{60452143-F94E-4879-BA79-761659242BFA}"/>
              </a:ext>
            </a:extLst>
          </p:cNvPr>
          <p:cNvPicPr>
            <a:picLocks noChangeAspect="1"/>
          </p:cNvPicPr>
          <p:nvPr/>
        </p:nvPicPr>
        <p:blipFill>
          <a:blip r:embed="rId3"/>
          <a:stretch>
            <a:fillRect/>
          </a:stretch>
        </p:blipFill>
        <p:spPr>
          <a:xfrm>
            <a:off x="7268498" y="840659"/>
            <a:ext cx="3886198" cy="4402392"/>
          </a:xfrm>
          <a:prstGeom prst="rect">
            <a:avLst/>
          </a:prstGeom>
        </p:spPr>
      </p:pic>
      <p:graphicFrame>
        <p:nvGraphicFramePr>
          <p:cNvPr id="62" name="TextBox 2">
            <a:extLst>
              <a:ext uri="{FF2B5EF4-FFF2-40B4-BE49-F238E27FC236}">
                <a16:creationId xmlns:a16="http://schemas.microsoft.com/office/drawing/2014/main" id="{C5180F33-D89B-45F9-AC2E-B8F96E9E63AD}"/>
              </a:ext>
            </a:extLst>
          </p:cNvPr>
          <p:cNvGraphicFramePr/>
          <p:nvPr>
            <p:extLst>
              <p:ext uri="{D42A27DB-BD31-4B8C-83A1-F6EECF244321}">
                <p14:modId xmlns:p14="http://schemas.microsoft.com/office/powerpoint/2010/main" val="3766484038"/>
              </p:ext>
            </p:extLst>
          </p:nvPr>
        </p:nvGraphicFramePr>
        <p:xfrm>
          <a:off x="115530" y="1860755"/>
          <a:ext cx="7339778" cy="37633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469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05CFAD9-EABE-4F83-B098-604752164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C99610E4-6194-4817-B152-498995E771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D885E9F4-7DB6-4B77-B1FF-80BFCE8127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639A2B-C30C-4F6F-B847-6960F3CF8A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2" name="Rectangle 21">
            <a:extLst>
              <a:ext uri="{FF2B5EF4-FFF2-40B4-BE49-F238E27FC236}">
                <a16:creationId xmlns:a16="http://schemas.microsoft.com/office/drawing/2014/main" id="{D9926FA0-8ED1-4F3A-B23B-FD94D82C7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A102CD9-C25A-4A86-B9D3-D7280D914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Box 3">
            <a:extLst>
              <a:ext uri="{FF2B5EF4-FFF2-40B4-BE49-F238E27FC236}">
                <a16:creationId xmlns:a16="http://schemas.microsoft.com/office/drawing/2014/main" id="{29D0A7C4-074E-4DEA-9A61-B2D6581FCEBD}"/>
              </a:ext>
            </a:extLst>
          </p:cNvPr>
          <p:cNvSpPr txBox="1"/>
          <p:nvPr/>
        </p:nvSpPr>
        <p:spPr>
          <a:xfrm>
            <a:off x="659301" y="1474969"/>
            <a:ext cx="2823919" cy="1868760"/>
          </a:xfrm>
          <a:prstGeom prst="rect">
            <a:avLst/>
          </a:prstGeom>
        </p:spPr>
        <p:txBody>
          <a:bodyPr rot="0" spcFirstLastPara="0" vertOverflow="overflow" horzOverflow="overflow" vert="horz" lIns="91440" tIns="45720" rIns="91440" bIns="0" numCol="1" spcCol="0" rtlCol="0" fromWordArt="0" anchor="b" anchorCtr="0" forceAA="0" compatLnSpc="1">
            <a:prstTxWarp prst="textNoShape">
              <a:avLst/>
            </a:prstTxWarp>
            <a:normAutofit/>
          </a:bodyPr>
          <a:lstStyle/>
          <a:p>
            <a:pPr defTabSz="914400">
              <a:lnSpc>
                <a:spcPct val="90000"/>
              </a:lnSpc>
              <a:spcBef>
                <a:spcPct val="0"/>
              </a:spcBef>
              <a:spcAft>
                <a:spcPts val="600"/>
              </a:spcAft>
            </a:pPr>
            <a:r>
              <a:rPr lang="en-US" sz="2500" cap="all">
                <a:latin typeface="+mj-lt"/>
                <a:ea typeface="+mj-ea"/>
                <a:cs typeface="+mj-cs"/>
              </a:rPr>
              <a:t>ALWAYS remember the reason you became a teacher! </a:t>
            </a:r>
          </a:p>
        </p:txBody>
      </p:sp>
      <p:pic>
        <p:nvPicPr>
          <p:cNvPr id="9" name="Picture 9" descr="Text&#10;&#10;Description automatically generated">
            <a:extLst>
              <a:ext uri="{FF2B5EF4-FFF2-40B4-BE49-F238E27FC236}">
                <a16:creationId xmlns:a16="http://schemas.microsoft.com/office/drawing/2014/main" id="{7D1AB847-D2FB-438C-AB2F-CEA997D8858E}"/>
              </a:ext>
            </a:extLst>
          </p:cNvPr>
          <p:cNvPicPr>
            <a:picLocks noChangeAspect="1"/>
          </p:cNvPicPr>
          <p:nvPr/>
        </p:nvPicPr>
        <p:blipFill>
          <a:blip r:embed="rId3"/>
          <a:stretch>
            <a:fillRect/>
          </a:stretch>
        </p:blipFill>
        <p:spPr>
          <a:xfrm>
            <a:off x="4104098" y="3135817"/>
            <a:ext cx="3144362" cy="2491907"/>
          </a:xfrm>
          <a:prstGeom prst="rect">
            <a:avLst/>
          </a:prstGeom>
        </p:spPr>
      </p:pic>
      <p:pic>
        <p:nvPicPr>
          <p:cNvPr id="6" name="Picture 6">
            <a:extLst>
              <a:ext uri="{FF2B5EF4-FFF2-40B4-BE49-F238E27FC236}">
                <a16:creationId xmlns:a16="http://schemas.microsoft.com/office/drawing/2014/main" id="{C39093B7-DBD7-4709-9E0F-71D8940A3A47}"/>
              </a:ext>
            </a:extLst>
          </p:cNvPr>
          <p:cNvPicPr>
            <a:picLocks noChangeAspect="1"/>
          </p:cNvPicPr>
          <p:nvPr/>
        </p:nvPicPr>
        <p:blipFill>
          <a:blip r:embed="rId4"/>
          <a:stretch>
            <a:fillRect/>
          </a:stretch>
        </p:blipFill>
        <p:spPr>
          <a:xfrm>
            <a:off x="3539686" y="223011"/>
            <a:ext cx="2394503" cy="2491907"/>
          </a:xfrm>
          <a:prstGeom prst="rect">
            <a:avLst/>
          </a:prstGeom>
        </p:spPr>
      </p:pic>
      <p:cxnSp>
        <p:nvCxnSpPr>
          <p:cNvPr id="26" name="Straight Connector 25">
            <a:extLst>
              <a:ext uri="{FF2B5EF4-FFF2-40B4-BE49-F238E27FC236}">
                <a16:creationId xmlns:a16="http://schemas.microsoft.com/office/drawing/2014/main" id="{90676B93-40FB-4FA7-8E89-C24B7B1F8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7" descr="Text&#10;&#10;Description automatically generated">
            <a:extLst>
              <a:ext uri="{FF2B5EF4-FFF2-40B4-BE49-F238E27FC236}">
                <a16:creationId xmlns:a16="http://schemas.microsoft.com/office/drawing/2014/main" id="{5679F8D9-C57B-4120-8E9F-78BE6EB80D00}"/>
              </a:ext>
            </a:extLst>
          </p:cNvPr>
          <p:cNvPicPr>
            <a:picLocks noChangeAspect="1"/>
          </p:cNvPicPr>
          <p:nvPr/>
        </p:nvPicPr>
        <p:blipFill>
          <a:blip r:embed="rId5"/>
          <a:stretch>
            <a:fillRect/>
          </a:stretch>
        </p:blipFill>
        <p:spPr>
          <a:xfrm>
            <a:off x="6951447" y="388861"/>
            <a:ext cx="3693150" cy="1819013"/>
          </a:xfrm>
          <a:prstGeom prst="rect">
            <a:avLst/>
          </a:prstGeom>
        </p:spPr>
      </p:pic>
      <p:pic>
        <p:nvPicPr>
          <p:cNvPr id="8" name="Picture 8" descr="Text&#10;&#10;Description automatically generated">
            <a:extLst>
              <a:ext uri="{FF2B5EF4-FFF2-40B4-BE49-F238E27FC236}">
                <a16:creationId xmlns:a16="http://schemas.microsoft.com/office/drawing/2014/main" id="{20BDAA92-49F0-4C4C-B1F2-EF809C21D655}"/>
              </a:ext>
            </a:extLst>
          </p:cNvPr>
          <p:cNvPicPr>
            <a:picLocks noChangeAspect="1"/>
          </p:cNvPicPr>
          <p:nvPr/>
        </p:nvPicPr>
        <p:blipFill>
          <a:blip r:embed="rId6"/>
          <a:stretch>
            <a:fillRect/>
          </a:stretch>
        </p:blipFill>
        <p:spPr>
          <a:xfrm>
            <a:off x="8129227" y="3138486"/>
            <a:ext cx="3120816" cy="2491907"/>
          </a:xfrm>
          <a:prstGeom prst="rect">
            <a:avLst/>
          </a:prstGeom>
        </p:spPr>
      </p:pic>
      <p:pic>
        <p:nvPicPr>
          <p:cNvPr id="28" name="Picture 27">
            <a:extLst>
              <a:ext uri="{FF2B5EF4-FFF2-40B4-BE49-F238E27FC236}">
                <a16:creationId xmlns:a16="http://schemas.microsoft.com/office/drawing/2014/main" id="{3509D85C-1896-4695-A144-B562AFC58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6D9F55CD-CB1D-4CB9-98D3-2BC602BC43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3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42">
            <a:extLst>
              <a:ext uri="{FF2B5EF4-FFF2-40B4-BE49-F238E27FC236}">
                <a16:creationId xmlns:a16="http://schemas.microsoft.com/office/drawing/2014/main" id="{2FAC8C30-93FA-4F99-80C4-C952D83A4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2" name="Picture 44">
            <a:extLst>
              <a:ext uri="{FF2B5EF4-FFF2-40B4-BE49-F238E27FC236}">
                <a16:creationId xmlns:a16="http://schemas.microsoft.com/office/drawing/2014/main" id="{F3ACDE2A-6BC1-4786-87B1-F7DA35351E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6">
            <a:extLst>
              <a:ext uri="{FF2B5EF4-FFF2-40B4-BE49-F238E27FC236}">
                <a16:creationId xmlns:a16="http://schemas.microsoft.com/office/drawing/2014/main" id="{0A2CC8B5-9886-4AFA-BE09-6178A4ED30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46" name="Rectangle 48">
            <a:extLst>
              <a:ext uri="{FF2B5EF4-FFF2-40B4-BE49-F238E27FC236}">
                <a16:creationId xmlns:a16="http://schemas.microsoft.com/office/drawing/2014/main" id="{B94CE516-C725-4D29-AA32-F729A7A86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C31D6CD-3D20-4ADC-8A45-9ED56381F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0992"/>
            <a:ext cx="5130800" cy="5570753"/>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a:extLst>
              <a:ext uri="{FF2B5EF4-FFF2-40B4-BE49-F238E27FC236}">
                <a16:creationId xmlns:a16="http://schemas.microsoft.com/office/drawing/2014/main" id="{3BB7BC20-6193-4EB8-AC17-991070B801EE}"/>
              </a:ext>
            </a:extLst>
          </p:cNvPr>
          <p:cNvPicPr>
            <a:picLocks noChangeAspect="1"/>
          </p:cNvPicPr>
          <p:nvPr/>
        </p:nvPicPr>
        <p:blipFill>
          <a:blip r:embed="rId3"/>
          <a:stretch>
            <a:fillRect/>
          </a:stretch>
        </p:blipFill>
        <p:spPr>
          <a:xfrm>
            <a:off x="1097567" y="801859"/>
            <a:ext cx="4080255" cy="5243939"/>
          </a:xfrm>
          <a:prstGeom prst="rect">
            <a:avLst/>
          </a:prstGeom>
        </p:spPr>
      </p:pic>
      <p:sp>
        <p:nvSpPr>
          <p:cNvPr id="48" name="Rectangle 52">
            <a:extLst>
              <a:ext uri="{FF2B5EF4-FFF2-40B4-BE49-F238E27FC236}">
                <a16:creationId xmlns:a16="http://schemas.microsoft.com/office/drawing/2014/main" id="{C7153DDC-19A1-4FDA-979B-54CB234A9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0527" y="640992"/>
            <a:ext cx="5139475" cy="5567965"/>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D2482E-8BA8-49A5-A2F0-D987FA244F77}"/>
              </a:ext>
            </a:extLst>
          </p:cNvPr>
          <p:cNvSpPr txBox="1"/>
          <p:nvPr/>
        </p:nvSpPr>
        <p:spPr>
          <a:xfrm>
            <a:off x="1184064" y="754625"/>
            <a:ext cx="3989944" cy="369332"/>
          </a:xfrm>
          <a:prstGeom prst="rect">
            <a:avLst/>
          </a:prstGeom>
          <a:solidFill>
            <a:srgbClr val="FF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Important Reference Charts for Scoring </a:t>
            </a:r>
            <a:endParaRPr lang="en-US" dirty="0"/>
          </a:p>
        </p:txBody>
      </p:sp>
      <p:sp>
        <p:nvSpPr>
          <p:cNvPr id="56" name="TextBox 55">
            <a:extLst>
              <a:ext uri="{FF2B5EF4-FFF2-40B4-BE49-F238E27FC236}">
                <a16:creationId xmlns:a16="http://schemas.microsoft.com/office/drawing/2014/main" id="{1C800F78-650D-4B87-87DD-EBE423C0CB5F}"/>
              </a:ext>
            </a:extLst>
          </p:cNvPr>
          <p:cNvSpPr txBox="1"/>
          <p:nvPr/>
        </p:nvSpPr>
        <p:spPr>
          <a:xfrm>
            <a:off x="7005792" y="2347759"/>
            <a:ext cx="33085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Appendix B: Converting Raw Scores to Standard Scores pg. 63</a:t>
            </a:r>
          </a:p>
        </p:txBody>
      </p:sp>
      <p:sp>
        <p:nvSpPr>
          <p:cNvPr id="18" name="TextBox 17">
            <a:extLst>
              <a:ext uri="{FF2B5EF4-FFF2-40B4-BE49-F238E27FC236}">
                <a16:creationId xmlns:a16="http://schemas.microsoft.com/office/drawing/2014/main" id="{63B8BE09-2844-4BD9-8877-CF78B0D6B892}"/>
              </a:ext>
            </a:extLst>
          </p:cNvPr>
          <p:cNvSpPr txBox="1"/>
          <p:nvPr/>
        </p:nvSpPr>
        <p:spPr>
          <a:xfrm>
            <a:off x="7337630" y="1622630"/>
            <a:ext cx="33085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Appendix A:  Converting Raw Scores to Age Equivalents pg. 59  </a:t>
            </a:r>
          </a:p>
        </p:txBody>
      </p:sp>
      <p:sp>
        <p:nvSpPr>
          <p:cNvPr id="19" name="TextBox 18">
            <a:extLst>
              <a:ext uri="{FF2B5EF4-FFF2-40B4-BE49-F238E27FC236}">
                <a16:creationId xmlns:a16="http://schemas.microsoft.com/office/drawing/2014/main" id="{A359CF12-3712-4C79-A56D-D2D339A8BDE1}"/>
              </a:ext>
            </a:extLst>
          </p:cNvPr>
          <p:cNvSpPr txBox="1"/>
          <p:nvPr/>
        </p:nvSpPr>
        <p:spPr>
          <a:xfrm>
            <a:off x="7509693" y="3171210"/>
            <a:ext cx="362810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Appendix C:  Converting Standard Scores to Percentile Ranks pg. 117 </a:t>
            </a:r>
          </a:p>
          <a:p>
            <a:endParaRPr lang="en-US" dirty="0"/>
          </a:p>
        </p:txBody>
      </p:sp>
      <p:sp>
        <p:nvSpPr>
          <p:cNvPr id="20" name="TextBox 19">
            <a:extLst>
              <a:ext uri="{FF2B5EF4-FFF2-40B4-BE49-F238E27FC236}">
                <a16:creationId xmlns:a16="http://schemas.microsoft.com/office/drawing/2014/main" id="{6FF67A5A-2EF4-4C35-9DDA-3FB7434D4B6A}"/>
              </a:ext>
            </a:extLst>
          </p:cNvPr>
          <p:cNvSpPr txBox="1"/>
          <p:nvPr/>
        </p:nvSpPr>
        <p:spPr>
          <a:xfrm>
            <a:off x="6575629" y="3834886"/>
            <a:ext cx="38124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Appendix D:  Converting Sums of Subdomain Standard Scores to Domain Stand Scores pg. 121 </a:t>
            </a:r>
          </a:p>
        </p:txBody>
      </p:sp>
      <p:pic>
        <p:nvPicPr>
          <p:cNvPr id="5" name="Picture 5">
            <a:extLst>
              <a:ext uri="{FF2B5EF4-FFF2-40B4-BE49-F238E27FC236}">
                <a16:creationId xmlns:a16="http://schemas.microsoft.com/office/drawing/2014/main" id="{758245D8-29B4-4B18-91EF-E53F5291284C}"/>
              </a:ext>
            </a:extLst>
          </p:cNvPr>
          <p:cNvPicPr>
            <a:picLocks noGrp="1" noChangeAspect="1"/>
          </p:cNvPicPr>
          <p:nvPr>
            <p:ph type="pic" idx="1"/>
          </p:nvPr>
        </p:nvPicPr>
        <p:blipFill rotWithShape="1">
          <a:blip r:embed="rId4"/>
          <a:srcRect l="35912" r="35912"/>
          <a:stretch/>
        </p:blipFill>
        <p:spPr>
          <a:xfrm>
            <a:off x="13160828" y="4176736"/>
            <a:ext cx="866775" cy="314325"/>
          </a:xfrm>
        </p:spPr>
      </p:pic>
      <p:sp>
        <p:nvSpPr>
          <p:cNvPr id="4" name="TextBox 3">
            <a:extLst>
              <a:ext uri="{FF2B5EF4-FFF2-40B4-BE49-F238E27FC236}">
                <a16:creationId xmlns:a16="http://schemas.microsoft.com/office/drawing/2014/main" id="{48134CFB-634F-4A6F-B06D-ACE68427DA3D}"/>
              </a:ext>
            </a:extLst>
          </p:cNvPr>
          <p:cNvSpPr txBox="1"/>
          <p:nvPr/>
        </p:nvSpPr>
        <p:spPr>
          <a:xfrm>
            <a:off x="7563465" y="4921046"/>
            <a:ext cx="368955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Appendix E:  Converting Sums of Domain Standard Scores to General Development Index  pg. 125</a:t>
            </a:r>
          </a:p>
          <a:p>
            <a:endParaRPr lang="en-US" dirty="0"/>
          </a:p>
        </p:txBody>
      </p:sp>
      <p:pic>
        <p:nvPicPr>
          <p:cNvPr id="6" name="Picture 6">
            <a:extLst>
              <a:ext uri="{FF2B5EF4-FFF2-40B4-BE49-F238E27FC236}">
                <a16:creationId xmlns:a16="http://schemas.microsoft.com/office/drawing/2014/main" id="{EDAC841A-08E4-459B-B14E-1124B3C5D34E}"/>
              </a:ext>
            </a:extLst>
          </p:cNvPr>
          <p:cNvPicPr>
            <a:picLocks noChangeAspect="1"/>
          </p:cNvPicPr>
          <p:nvPr/>
        </p:nvPicPr>
        <p:blipFill>
          <a:blip r:embed="rId4"/>
          <a:stretch>
            <a:fillRect/>
          </a:stretch>
        </p:blipFill>
        <p:spPr>
          <a:xfrm>
            <a:off x="10308354" y="2669612"/>
            <a:ext cx="866775" cy="314325"/>
          </a:xfrm>
          <a:prstGeom prst="rect">
            <a:avLst/>
          </a:prstGeom>
        </p:spPr>
      </p:pic>
      <p:pic>
        <p:nvPicPr>
          <p:cNvPr id="7" name="Picture 9">
            <a:extLst>
              <a:ext uri="{FF2B5EF4-FFF2-40B4-BE49-F238E27FC236}">
                <a16:creationId xmlns:a16="http://schemas.microsoft.com/office/drawing/2014/main" id="{04BF7530-093B-47BF-A22A-C4B8FC08F5B9}"/>
              </a:ext>
            </a:extLst>
          </p:cNvPr>
          <p:cNvPicPr>
            <a:picLocks noChangeAspect="1"/>
          </p:cNvPicPr>
          <p:nvPr/>
        </p:nvPicPr>
        <p:blipFill>
          <a:blip r:embed="rId4"/>
          <a:stretch>
            <a:fillRect/>
          </a:stretch>
        </p:blipFill>
        <p:spPr>
          <a:xfrm>
            <a:off x="6473773" y="1698677"/>
            <a:ext cx="866775" cy="314325"/>
          </a:xfrm>
          <a:prstGeom prst="rect">
            <a:avLst/>
          </a:prstGeom>
        </p:spPr>
      </p:pic>
      <p:pic>
        <p:nvPicPr>
          <p:cNvPr id="10" name="Picture 11">
            <a:extLst>
              <a:ext uri="{FF2B5EF4-FFF2-40B4-BE49-F238E27FC236}">
                <a16:creationId xmlns:a16="http://schemas.microsoft.com/office/drawing/2014/main" id="{7B019CED-C270-4DF5-A9E5-D719C48C6BE9}"/>
              </a:ext>
            </a:extLst>
          </p:cNvPr>
          <p:cNvPicPr>
            <a:picLocks noChangeAspect="1"/>
          </p:cNvPicPr>
          <p:nvPr/>
        </p:nvPicPr>
        <p:blipFill>
          <a:blip r:embed="rId4"/>
          <a:stretch>
            <a:fillRect/>
          </a:stretch>
        </p:blipFill>
        <p:spPr>
          <a:xfrm>
            <a:off x="6572096" y="3173515"/>
            <a:ext cx="866775" cy="314325"/>
          </a:xfrm>
          <a:prstGeom prst="rect">
            <a:avLst/>
          </a:prstGeom>
        </p:spPr>
      </p:pic>
      <p:pic>
        <p:nvPicPr>
          <p:cNvPr id="12" name="Picture 13">
            <a:extLst>
              <a:ext uri="{FF2B5EF4-FFF2-40B4-BE49-F238E27FC236}">
                <a16:creationId xmlns:a16="http://schemas.microsoft.com/office/drawing/2014/main" id="{87AD8105-E937-4E3C-99B3-CB0C0E830D17}"/>
              </a:ext>
            </a:extLst>
          </p:cNvPr>
          <p:cNvPicPr>
            <a:picLocks noChangeAspect="1"/>
          </p:cNvPicPr>
          <p:nvPr/>
        </p:nvPicPr>
        <p:blipFill>
          <a:blip r:embed="rId4"/>
          <a:stretch>
            <a:fillRect/>
          </a:stretch>
        </p:blipFill>
        <p:spPr>
          <a:xfrm>
            <a:off x="9951935" y="4439418"/>
            <a:ext cx="866775" cy="314325"/>
          </a:xfrm>
          <a:prstGeom prst="rect">
            <a:avLst/>
          </a:prstGeom>
        </p:spPr>
      </p:pic>
      <p:pic>
        <p:nvPicPr>
          <p:cNvPr id="14" name="Picture 15">
            <a:extLst>
              <a:ext uri="{FF2B5EF4-FFF2-40B4-BE49-F238E27FC236}">
                <a16:creationId xmlns:a16="http://schemas.microsoft.com/office/drawing/2014/main" id="{F7453E14-403B-4750-82A2-655FF0803A0C}"/>
              </a:ext>
            </a:extLst>
          </p:cNvPr>
          <p:cNvPicPr>
            <a:picLocks noChangeAspect="1"/>
          </p:cNvPicPr>
          <p:nvPr/>
        </p:nvPicPr>
        <p:blipFill>
          <a:blip r:embed="rId4"/>
          <a:stretch>
            <a:fillRect/>
          </a:stretch>
        </p:blipFill>
        <p:spPr>
          <a:xfrm>
            <a:off x="6707289" y="4918741"/>
            <a:ext cx="866775" cy="314325"/>
          </a:xfrm>
          <a:prstGeom prst="rect">
            <a:avLst/>
          </a:prstGeom>
        </p:spPr>
      </p:pic>
      <p:pic>
        <p:nvPicPr>
          <p:cNvPr id="16" name="Picture 20">
            <a:extLst>
              <a:ext uri="{FF2B5EF4-FFF2-40B4-BE49-F238E27FC236}">
                <a16:creationId xmlns:a16="http://schemas.microsoft.com/office/drawing/2014/main" id="{1E5D6578-D140-41F1-91EB-939EA4A2177A}"/>
              </a:ext>
            </a:extLst>
          </p:cNvPr>
          <p:cNvPicPr>
            <a:picLocks noChangeAspect="1"/>
          </p:cNvPicPr>
          <p:nvPr/>
        </p:nvPicPr>
        <p:blipFill>
          <a:blip r:embed="rId4"/>
          <a:stretch>
            <a:fillRect/>
          </a:stretch>
        </p:blipFill>
        <p:spPr>
          <a:xfrm>
            <a:off x="8096096" y="936677"/>
            <a:ext cx="1714806" cy="683033"/>
          </a:xfrm>
          <a:prstGeom prst="rect">
            <a:avLst/>
          </a:prstGeom>
        </p:spPr>
      </p:pic>
    </p:spTree>
    <p:extLst>
      <p:ext uri="{BB962C8B-B14F-4D97-AF65-F5344CB8AC3E}">
        <p14:creationId xmlns:p14="http://schemas.microsoft.com/office/powerpoint/2010/main" val="349149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F547502-3DE1-454D-A182-BA1BFE6153BF}"/>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sz="3000"/>
              <a:t>TEsting Administration </a:t>
            </a:r>
          </a:p>
        </p:txBody>
      </p:sp>
      <p:sp>
        <p:nvSpPr>
          <p:cNvPr id="22" name="Rectangle 21">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16E772C0-4A75-4F5D-843C-880662A193A9}"/>
              </a:ext>
            </a:extLst>
          </p:cNvPr>
          <p:cNvSpPr>
            <a:spLocks noGrp="1"/>
          </p:cNvSpPr>
          <p:nvPr>
            <p:ph type="body" sz="half" idx="2"/>
          </p:nvPr>
        </p:nvSpPr>
        <p:spPr>
          <a:xfrm>
            <a:off x="330993" y="2015732"/>
            <a:ext cx="4658316" cy="3450613"/>
          </a:xfrm>
        </p:spPr>
        <p:txBody>
          <a:bodyPr vert="horz" lIns="91440" tIns="45720" rIns="91440" bIns="45720" rtlCol="0" anchor="t">
            <a:normAutofit/>
          </a:bodyPr>
          <a:lstStyle/>
          <a:p>
            <a:pPr indent="-228600">
              <a:lnSpc>
                <a:spcPct val="110000"/>
              </a:lnSpc>
              <a:buFont typeface="Arial" panose="020B0604020202020204" pitchFamily="34" charset="0"/>
              <a:buChar char="•"/>
            </a:pPr>
            <a:r>
              <a:rPr lang="en-US" sz="2000" dirty="0"/>
              <a:t>Ages: Birth through 5 years 11 months  </a:t>
            </a:r>
          </a:p>
          <a:p>
            <a:pPr indent="-228600">
              <a:lnSpc>
                <a:spcPct val="110000"/>
              </a:lnSpc>
              <a:buFont typeface="Arial" panose="020B0604020202020204" pitchFamily="34" charset="0"/>
              <a:buChar char="•"/>
            </a:pPr>
            <a:r>
              <a:rPr lang="en-US" sz="2000" dirty="0"/>
              <a:t>Testing time: 10 to 20 minutes for each domain  </a:t>
            </a:r>
          </a:p>
          <a:p>
            <a:pPr indent="-228600">
              <a:lnSpc>
                <a:spcPct val="110000"/>
              </a:lnSpc>
              <a:buFont typeface="Arial" panose="020B0604020202020204" pitchFamily="34" charset="0"/>
              <a:buChar char="•"/>
            </a:pPr>
            <a:r>
              <a:rPr lang="en-US" sz="2000" dirty="0"/>
              <a:t>You may administer the whole test during one sitting.  This will depend on the child's attention span.  You can decide the testing order of the domains. Each domain is assessed individually and a separate scores is reported for each domain. </a:t>
            </a:r>
            <a:r>
              <a:rPr lang="en-US" dirty="0"/>
              <a:t>   </a:t>
            </a:r>
          </a:p>
          <a:p>
            <a:pPr indent="-228600">
              <a:lnSpc>
                <a:spcPct val="110000"/>
              </a:lnSpc>
              <a:buFont typeface="Arial" panose="020B0604020202020204" pitchFamily="34" charset="0"/>
              <a:buChar char="•"/>
            </a:pPr>
            <a:endParaRPr lang="en-US" dirty="0"/>
          </a:p>
        </p:txBody>
      </p:sp>
      <p:grpSp>
        <p:nvGrpSpPr>
          <p:cNvPr id="24" name="Group 23">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5" name="Rectangle 24">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5" descr="A picture containing text, clock, gauge&#10;&#10;Description automatically generated">
            <a:extLst>
              <a:ext uri="{FF2B5EF4-FFF2-40B4-BE49-F238E27FC236}">
                <a16:creationId xmlns:a16="http://schemas.microsoft.com/office/drawing/2014/main" id="{9C90DD50-1800-4582-89E6-C295A990A972}"/>
              </a:ext>
            </a:extLst>
          </p:cNvPr>
          <p:cNvPicPr>
            <a:picLocks noGrp="1" noChangeAspect="1"/>
          </p:cNvPicPr>
          <p:nvPr>
            <p:ph type="pic" idx="1"/>
          </p:nvPr>
        </p:nvPicPr>
        <p:blipFill rotWithShape="1">
          <a:blip r:embed="rId3"/>
          <a:srcRect l="12722" r="17128"/>
          <a:stretch/>
        </p:blipFill>
        <p:spPr>
          <a:xfrm>
            <a:off x="6093926" y="1116345"/>
            <a:ext cx="4821551" cy="3866172"/>
          </a:xfrm>
          <a:prstGeom prst="rect">
            <a:avLst/>
          </a:prstGeom>
        </p:spPr>
      </p:pic>
      <p:pic>
        <p:nvPicPr>
          <p:cNvPr id="28" name="Picture 27">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99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E0B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 whiteboard&#10;&#10;Description automatically generated">
            <a:extLst>
              <a:ext uri="{FF2B5EF4-FFF2-40B4-BE49-F238E27FC236}">
                <a16:creationId xmlns:a16="http://schemas.microsoft.com/office/drawing/2014/main" id="{2F132EEB-49C3-4D9C-8F18-90672E1C7E1A}"/>
              </a:ext>
            </a:extLst>
          </p:cNvPr>
          <p:cNvPicPr>
            <a:picLocks noGrp="1" noChangeAspect="1"/>
          </p:cNvPicPr>
          <p:nvPr>
            <p:ph type="pic" idx="4294967295"/>
          </p:nvPr>
        </p:nvPicPr>
        <p:blipFill rotWithShape="1">
          <a:blip r:embed="rId2"/>
          <a:srcRect l="1493" r="9620"/>
          <a:stretch/>
        </p:blipFill>
        <p:spPr>
          <a:xfrm>
            <a:off x="-84984" y="4371"/>
            <a:ext cx="12189903" cy="6849258"/>
          </a:xfrm>
          <a:prstGeom prst="rect">
            <a:avLst/>
          </a:prstGeom>
        </p:spPr>
      </p:pic>
      <p:sp>
        <p:nvSpPr>
          <p:cNvPr id="4" name="Text Placeholder 3">
            <a:extLst>
              <a:ext uri="{FF2B5EF4-FFF2-40B4-BE49-F238E27FC236}">
                <a16:creationId xmlns:a16="http://schemas.microsoft.com/office/drawing/2014/main" id="{35C00158-5A33-4129-9417-186BD22687C8}"/>
              </a:ext>
            </a:extLst>
          </p:cNvPr>
          <p:cNvSpPr>
            <a:spLocks noGrp="1"/>
          </p:cNvSpPr>
          <p:nvPr>
            <p:ph type="body" sz="half" idx="4294967295"/>
          </p:nvPr>
        </p:nvSpPr>
        <p:spPr>
          <a:xfrm>
            <a:off x="35694" y="1930810"/>
            <a:ext cx="7399950" cy="5657645"/>
          </a:xfrm>
        </p:spPr>
        <p:txBody>
          <a:bodyPr vert="horz" lIns="91440" tIns="45720" rIns="91440" bIns="45720" rtlCol="0" anchor="ctr">
            <a:normAutofit/>
          </a:bodyPr>
          <a:lstStyle/>
          <a:p>
            <a:pPr>
              <a:buNone/>
            </a:pPr>
            <a:r>
              <a:rPr lang="en-US">
                <a:ea typeface="+mn-lt"/>
                <a:cs typeface="+mn-lt"/>
              </a:rPr>
              <a:t>   </a:t>
            </a:r>
            <a:endParaRPr lang="en-US"/>
          </a:p>
          <a:p>
            <a:pPr>
              <a:buNone/>
            </a:pPr>
            <a:r>
              <a:rPr lang="en-US" sz="2600">
                <a:ea typeface="+mn-lt"/>
                <a:cs typeface="+mn-lt"/>
              </a:rPr>
              <a:t>  </a:t>
            </a:r>
            <a:r>
              <a:rPr lang="en-US" sz="2600">
                <a:solidFill>
                  <a:srgbClr val="FF0000"/>
                </a:solidFill>
                <a:ea typeface="+mn-lt"/>
                <a:cs typeface="+mn-lt"/>
              </a:rPr>
              <a:t>Best Practice</a:t>
            </a:r>
            <a:r>
              <a:rPr lang="en-US" sz="2600">
                <a:ea typeface="+mn-lt"/>
                <a:cs typeface="+mn-lt"/>
              </a:rPr>
              <a:t> for early childhood providers is that all five domains are assessed, as delays in one area of development may have impacted development in another area of development. It is always better to assess and determine there is no delay than to assume the child has no delays in a specific domain that was not the primary area of concern.</a:t>
            </a:r>
            <a:endParaRPr lang="en-US"/>
          </a:p>
          <a:p>
            <a:pPr marL="0" indent="0">
              <a:buNone/>
            </a:pPr>
            <a:endParaRPr lang="en-US" sz="2600"/>
          </a:p>
        </p:txBody>
      </p:sp>
    </p:spTree>
    <p:extLst>
      <p:ext uri="{BB962C8B-B14F-4D97-AF65-F5344CB8AC3E}">
        <p14:creationId xmlns:p14="http://schemas.microsoft.com/office/powerpoint/2010/main" val="405650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E0B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 whiteboard&#10;&#10;Description automatically generated">
            <a:extLst>
              <a:ext uri="{FF2B5EF4-FFF2-40B4-BE49-F238E27FC236}">
                <a16:creationId xmlns:a16="http://schemas.microsoft.com/office/drawing/2014/main" id="{2F132EEB-49C3-4D9C-8F18-90672E1C7E1A}"/>
              </a:ext>
            </a:extLst>
          </p:cNvPr>
          <p:cNvPicPr>
            <a:picLocks noGrp="1" noChangeAspect="1"/>
          </p:cNvPicPr>
          <p:nvPr>
            <p:ph type="pic" idx="4294967295"/>
          </p:nvPr>
        </p:nvPicPr>
        <p:blipFill rotWithShape="1">
          <a:blip r:embed="rId2"/>
          <a:srcRect l="1493" r="9620"/>
          <a:stretch/>
        </p:blipFill>
        <p:spPr>
          <a:xfrm>
            <a:off x="-84984" y="4371"/>
            <a:ext cx="12189903" cy="6849258"/>
          </a:xfrm>
          <a:prstGeom prst="rect">
            <a:avLst/>
          </a:prstGeom>
        </p:spPr>
      </p:pic>
      <p:sp>
        <p:nvSpPr>
          <p:cNvPr id="4" name="Text Placeholder 3">
            <a:extLst>
              <a:ext uri="{FF2B5EF4-FFF2-40B4-BE49-F238E27FC236}">
                <a16:creationId xmlns:a16="http://schemas.microsoft.com/office/drawing/2014/main" id="{35C00158-5A33-4129-9417-186BD22687C8}"/>
              </a:ext>
            </a:extLst>
          </p:cNvPr>
          <p:cNvSpPr>
            <a:spLocks noGrp="1"/>
          </p:cNvSpPr>
          <p:nvPr>
            <p:ph type="body" sz="half" idx="4294967295"/>
          </p:nvPr>
        </p:nvSpPr>
        <p:spPr>
          <a:xfrm>
            <a:off x="35694" y="1930810"/>
            <a:ext cx="7399950" cy="5657645"/>
          </a:xfrm>
        </p:spPr>
        <p:txBody>
          <a:bodyPr vert="horz" lIns="91440" tIns="45720" rIns="91440" bIns="45720" rtlCol="0" anchor="ctr">
            <a:normAutofit/>
          </a:bodyPr>
          <a:lstStyle/>
          <a:p>
            <a:pPr>
              <a:buNone/>
            </a:pPr>
            <a:r>
              <a:rPr lang="en-US">
                <a:ea typeface="+mn-lt"/>
                <a:cs typeface="+mn-lt"/>
              </a:rPr>
              <a:t>                   </a:t>
            </a:r>
            <a:r>
              <a:rPr lang="en-US" sz="2600">
                <a:ea typeface="+mn-lt"/>
                <a:cs typeface="+mn-lt"/>
              </a:rPr>
              <a:t>  </a:t>
            </a:r>
            <a:r>
              <a:rPr lang="en-US" sz="2600">
                <a:solidFill>
                  <a:srgbClr val="FF0000"/>
                </a:solidFill>
                <a:ea typeface="+mn-lt"/>
                <a:cs typeface="+mn-lt"/>
              </a:rPr>
              <a:t>Options for Assessment  </a:t>
            </a:r>
            <a:r>
              <a:rPr lang="en-US" sz="2600">
                <a:ea typeface="+mn-lt"/>
                <a:cs typeface="+mn-lt"/>
              </a:rPr>
              <a:t> </a:t>
            </a:r>
            <a:endParaRPr lang="en-US">
              <a:ea typeface="+mn-lt"/>
              <a:cs typeface="+mn-lt"/>
            </a:endParaRPr>
          </a:p>
          <a:p>
            <a:pPr>
              <a:buNone/>
            </a:pPr>
            <a:r>
              <a:rPr lang="en-US" sz="2600">
                <a:ea typeface="+mn-lt"/>
                <a:cs typeface="+mn-lt"/>
              </a:rPr>
              <a:t>   The format allows multiple ways for examiners to obtain information during the assessment including:   </a:t>
            </a:r>
            <a:endParaRPr lang="en-US">
              <a:ea typeface="+mn-lt"/>
              <a:cs typeface="+mn-lt"/>
            </a:endParaRPr>
          </a:p>
          <a:p>
            <a:pPr>
              <a:buNone/>
            </a:pPr>
            <a:r>
              <a:rPr lang="en-US" sz="2600">
                <a:solidFill>
                  <a:srgbClr val="FF0000"/>
                </a:solidFill>
                <a:ea typeface="+mn-lt"/>
                <a:cs typeface="+mn-lt"/>
              </a:rPr>
              <a:t>Direct assessment</a:t>
            </a:r>
            <a:r>
              <a:rPr lang="en-US" sz="2600">
                <a:ea typeface="+mn-lt"/>
                <a:cs typeface="+mn-lt"/>
              </a:rPr>
              <a:t> (“Can you tell me your name?)  </a:t>
            </a:r>
            <a:endParaRPr lang="en-US"/>
          </a:p>
          <a:p>
            <a:pPr>
              <a:buNone/>
            </a:pPr>
            <a:r>
              <a:rPr lang="en-US" sz="2600">
                <a:solidFill>
                  <a:srgbClr val="FF0000"/>
                </a:solidFill>
                <a:ea typeface="+mn-lt"/>
                <a:cs typeface="+mn-lt"/>
              </a:rPr>
              <a:t>Observation</a:t>
            </a:r>
            <a:r>
              <a:rPr lang="en-US" sz="2600">
                <a:ea typeface="+mn-lt"/>
                <a:cs typeface="+mn-lt"/>
              </a:rPr>
              <a:t> of the child in the natural environment and </a:t>
            </a:r>
            <a:r>
              <a:rPr lang="en-US" sz="2600">
                <a:solidFill>
                  <a:srgbClr val="FF0000"/>
                </a:solidFill>
                <a:ea typeface="+mn-lt"/>
                <a:cs typeface="+mn-lt"/>
              </a:rPr>
              <a:t>Interview</a:t>
            </a:r>
            <a:r>
              <a:rPr lang="en-US" sz="2600">
                <a:ea typeface="+mn-lt"/>
                <a:cs typeface="+mn-lt"/>
              </a:rPr>
              <a:t> of parents, caregivers and teachers  </a:t>
            </a:r>
            <a:endParaRPr lang="en-US">
              <a:ea typeface="+mn-lt"/>
              <a:cs typeface="+mn-lt"/>
            </a:endParaRPr>
          </a:p>
        </p:txBody>
      </p:sp>
    </p:spTree>
    <p:extLst>
      <p:ext uri="{BB962C8B-B14F-4D97-AF65-F5344CB8AC3E}">
        <p14:creationId xmlns:p14="http://schemas.microsoft.com/office/powerpoint/2010/main" val="178765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ee00392-63bc-4f93-9b5f-4ecf55bacdea">
      <Terms xmlns="http://schemas.microsoft.com/office/infopath/2007/PartnerControls"/>
    </lcf76f155ced4ddcb4097134ff3c332f>
    <TaxCatchAll xmlns="d4bc64e9-41b8-40e3-bcf7-7bbcdc881b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B43B44FCDE8946A8605094FAB1578A" ma:contentTypeVersion="15" ma:contentTypeDescription="Create a new document." ma:contentTypeScope="" ma:versionID="051dfbfaa2b04ed1b83491eda5513eaf">
  <xsd:schema xmlns:xsd="http://www.w3.org/2001/XMLSchema" xmlns:xs="http://www.w3.org/2001/XMLSchema" xmlns:p="http://schemas.microsoft.com/office/2006/metadata/properties" xmlns:ns2="aee00392-63bc-4f93-9b5f-4ecf55bacdea" xmlns:ns3="d4bc64e9-41b8-40e3-bcf7-7bbcdc881b6b" targetNamespace="http://schemas.microsoft.com/office/2006/metadata/properties" ma:root="true" ma:fieldsID="53da364692cc28722e510e9c56b2bb24" ns2:_="" ns3:_="">
    <xsd:import namespace="aee00392-63bc-4f93-9b5f-4ecf55bacdea"/>
    <xsd:import namespace="d4bc64e9-41b8-40e3-bcf7-7bbcdc881b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00392-63bc-4f93-9b5f-4ecf55bacd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fa3645-d6fb-47d7-bb23-4300035dbc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4bc64e9-41b8-40e3-bcf7-7bbcdc881b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a479233-2832-48f0-8c3a-b04aac230038}" ma:internalName="TaxCatchAll" ma:showField="CatchAllData" ma:web="d4bc64e9-41b8-40e3-bcf7-7bbcdc881b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2D896E-8596-4027-A155-F099869610CB}">
  <ds:schemaRefs>
    <ds:schemaRef ds:uri="http://schemas.microsoft.com/sharepoint/v3/contenttype/forms"/>
  </ds:schemaRefs>
</ds:datastoreItem>
</file>

<file path=customXml/itemProps2.xml><?xml version="1.0" encoding="utf-8"?>
<ds:datastoreItem xmlns:ds="http://schemas.openxmlformats.org/officeDocument/2006/customXml" ds:itemID="{DD5701B4-F8E7-4205-949D-07470A7F870C}">
  <ds:schemaRefs>
    <ds:schemaRef ds:uri="http://schemas.microsoft.com/office/2006/metadata/properties"/>
    <ds:schemaRef ds:uri="http://schemas.microsoft.com/office/infopath/2007/PartnerControls"/>
    <ds:schemaRef ds:uri="aee00392-63bc-4f93-9b5f-4ecf55bacdea"/>
    <ds:schemaRef ds:uri="d4bc64e9-41b8-40e3-bcf7-7bbcdc881b6b"/>
  </ds:schemaRefs>
</ds:datastoreItem>
</file>

<file path=customXml/itemProps3.xml><?xml version="1.0" encoding="utf-8"?>
<ds:datastoreItem xmlns:ds="http://schemas.openxmlformats.org/officeDocument/2006/customXml" ds:itemID="{0D245A9F-844F-4A54-8DA1-2AF2D6E10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00392-63bc-4f93-9b5f-4ecf55bacdea"/>
    <ds:schemaRef ds:uri="d4bc64e9-41b8-40e3-bcf7-7bbcdc881b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TF10001119</Template>
  <TotalTime>7</TotalTime>
  <Words>4352</Words>
  <Application>Microsoft Office PowerPoint</Application>
  <PresentationFormat>Widescreen</PresentationFormat>
  <Paragraphs>296</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Gill Sans MT</vt:lpstr>
      <vt:lpstr>Rockwell</vt:lpstr>
      <vt:lpstr>Wingdings</vt:lpstr>
      <vt:lpstr>Gallery</vt:lpstr>
      <vt:lpstr>  DAYC-2  Training and Report Writing  </vt:lpstr>
      <vt:lpstr> DAYC-2</vt:lpstr>
      <vt:lpstr>DEvelopmental Assessment of Young Children</vt:lpstr>
      <vt:lpstr> Five Developmental Domains</vt:lpstr>
      <vt:lpstr>PowerPoint Presentation</vt:lpstr>
      <vt:lpstr>PowerPoint Presentation</vt:lpstr>
      <vt:lpstr>TEsting Administration </vt:lpstr>
      <vt:lpstr>PowerPoint Presentation</vt:lpstr>
      <vt:lpstr>PowerPoint Presentation</vt:lpstr>
      <vt:lpstr>PowerPoint Presentation</vt:lpstr>
      <vt:lpstr>PowerPoint Presentation</vt:lpstr>
      <vt:lpstr>Early Childhood Developmental Chart </vt:lpstr>
      <vt:lpstr>Gathering TESTING ITEMS</vt:lpstr>
      <vt:lpstr>Gathering TESTING ITEMS</vt:lpstr>
      <vt:lpstr>HELPFUL tips</vt:lpstr>
      <vt:lpstr>Figuring out Chronological AGE </vt:lpstr>
      <vt:lpstr>Figuring out Chronological AGE </vt:lpstr>
      <vt:lpstr>Figuring out Chronological AGE </vt:lpstr>
      <vt:lpstr>Cognitive Domain</vt:lpstr>
      <vt:lpstr>SOCIAL-EMOTIONAL DOMAIN</vt:lpstr>
      <vt:lpstr>COmmunication domain </vt:lpstr>
      <vt:lpstr>COmmunication domain </vt:lpstr>
      <vt:lpstr>MOtor Development domain</vt:lpstr>
      <vt:lpstr>Motor Development Domain </vt:lpstr>
      <vt:lpstr>Adaptive Domain</vt:lpstr>
      <vt:lpstr>Administering</vt:lpstr>
      <vt:lpstr>Did the Child Master the Skill?   </vt:lpstr>
      <vt:lpstr>Mastered vs. Not MASTERED   </vt:lpstr>
      <vt:lpstr>PowerPoint Presentation</vt:lpstr>
      <vt:lpstr>Entry POINTS   </vt:lpstr>
      <vt:lpstr>PowerPoint Presentation</vt:lpstr>
      <vt:lpstr>PowerPoint Presentation</vt:lpstr>
      <vt:lpstr>SCORING</vt:lpstr>
      <vt:lpstr>PowerPoint Presentation</vt:lpstr>
      <vt:lpstr>Calculating Raw Score – Do an example – Practice Makes this much easier!</vt:lpstr>
      <vt:lpstr>PowerPoint Presentation</vt:lpstr>
      <vt:lpstr>Raw Score – WHAT's NEXT? </vt:lpstr>
      <vt:lpstr>Calculating Raw Score To Standard Scores - Appendix B in the Examiner’s Manual on Page 63. </vt:lpstr>
      <vt:lpstr>Converting Standard Score to Percentile Ranks - Appendix C in the Examiner’s Manual on Page 117. </vt:lpstr>
      <vt:lpstr>Only descriptive label for English New Language Learners </vt:lpstr>
      <vt:lpstr>One More Appendix to GO!! Converting Sums of subdomain standard scores to domain standard scores </vt:lpstr>
      <vt:lpstr>Report writing</vt:lpstr>
      <vt:lpstr>TYPES OF Report </vt:lpstr>
      <vt:lpstr>PARTS of a report Part 1:  Opening and Separate Domains Described</vt:lpstr>
      <vt:lpstr>PARTS of a report Part 2:  Summary and Program Recommendations   </vt:lpstr>
      <vt:lpstr>PARTS of a report Part 2:  Summary and Program Recommendations   </vt:lpstr>
      <vt:lpstr>PARTS of a report Part 2:  Summary and Program Recommendations   </vt:lpstr>
      <vt:lpstr>PARTS of a report Part 3:   Standard ENDING for every report  </vt:lpstr>
      <vt:lpstr>CREATING THE SMART IEP</vt:lpstr>
      <vt:lpstr>IEP: PURPOSE AND REQUIRED COMPONENTS </vt:lpstr>
      <vt:lpstr>IEP: PURPOSE AND REQUIRED COMPONENTS </vt:lpstr>
      <vt:lpstr> What makes up a good IEP?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Marie Ginsberg</dc:creator>
  <cp:lastModifiedBy>Luke Barbier</cp:lastModifiedBy>
  <cp:revision>1334</cp:revision>
  <dcterms:created xsi:type="dcterms:W3CDTF">2021-12-07T13:35:37Z</dcterms:created>
  <dcterms:modified xsi:type="dcterms:W3CDTF">2025-02-17T16:40:55Z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0x010100D1B43B44FCDE8946A8605094FAB1578A</vt:lpwstr>
  </property>
</Properties>
</file>